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90" r:id="rId1"/>
    <p:sldMasterId id="2147483702" r:id="rId2"/>
  </p:sldMasterIdLst>
  <p:notesMasterIdLst>
    <p:notesMasterId r:id="rId35"/>
  </p:notesMasterIdLst>
  <p:sldIdLst>
    <p:sldId id="4218" r:id="rId3"/>
    <p:sldId id="4277" r:id="rId4"/>
    <p:sldId id="4275" r:id="rId5"/>
    <p:sldId id="4220" r:id="rId6"/>
    <p:sldId id="4221" r:id="rId7"/>
    <p:sldId id="4225" r:id="rId8"/>
    <p:sldId id="4236" r:id="rId9"/>
    <p:sldId id="4268" r:id="rId10"/>
    <p:sldId id="4269" r:id="rId11"/>
    <p:sldId id="4244" r:id="rId12"/>
    <p:sldId id="4233" r:id="rId13"/>
    <p:sldId id="4234" r:id="rId14"/>
    <p:sldId id="4246" r:id="rId15"/>
    <p:sldId id="4249" r:id="rId16"/>
    <p:sldId id="4247" r:id="rId17"/>
    <p:sldId id="4248" r:id="rId18"/>
    <p:sldId id="4250" r:id="rId19"/>
    <p:sldId id="4251" r:id="rId20"/>
    <p:sldId id="4252" r:id="rId21"/>
    <p:sldId id="4253" r:id="rId22"/>
    <p:sldId id="4254" r:id="rId23"/>
    <p:sldId id="4255" r:id="rId24"/>
    <p:sldId id="4256" r:id="rId25"/>
    <p:sldId id="4257" r:id="rId26"/>
    <p:sldId id="4276" r:id="rId27"/>
    <p:sldId id="4258" r:id="rId28"/>
    <p:sldId id="4271" r:id="rId29"/>
    <p:sldId id="4272" r:id="rId30"/>
    <p:sldId id="4273" r:id="rId31"/>
    <p:sldId id="4259" r:id="rId32"/>
    <p:sldId id="4260" r:id="rId33"/>
    <p:sldId id="4278" r:id="rId34"/>
  </p:sldIdLst>
  <p:sldSz cx="12192000" cy="6858000"/>
  <p:notesSz cx="6858000" cy="9144000"/>
  <p:embeddedFontLst>
    <p:embeddedFont>
      <p:font typeface="Century Gothic" panose="020B0502020202020204" pitchFamily="34" charset="0"/>
      <p:regular r:id="rId36"/>
      <p:bold r:id="rId37"/>
      <p:italic r:id="rId38"/>
      <p:boldItalic r:id="rId39"/>
    </p:embeddedFont>
    <p:embeddedFont>
      <p:font typeface="Roboto Black" panose="020B0604020202020204" charset="0"/>
      <p:bold r:id="rId40"/>
      <p:boldItalic r:id="rId41"/>
    </p:embeddedFont>
    <p:embeddedFont>
      <p:font typeface="Lucida Bright" panose="02040602050505020304" pitchFamily="18" charset="0"/>
      <p:regular r:id="rId42"/>
      <p:bold r:id="rId43"/>
      <p:italic r:id="rId44"/>
      <p:boldItalic r:id="rId45"/>
    </p:embeddedFont>
    <p:embeddedFont>
      <p:font typeface="Stencil" panose="040409050D0802020404" pitchFamily="82" charset="0"/>
      <p:regular r:id="rId46"/>
    </p:embeddedFont>
    <p:embeddedFont>
      <p:font typeface="Calibri Light" panose="020F0302020204030204" pitchFamily="34" charset="0"/>
      <p:regular r:id="rId47"/>
      <p:italic r:id="rId48"/>
    </p:embeddedFont>
    <p:embeddedFont>
      <p:font typeface="Calibri" panose="020F0502020204030204" pitchFamily="34" charset="0"/>
      <p:regular r:id="rId49"/>
      <p:bold r:id="rId50"/>
      <p:italic r:id="rId51"/>
      <p:boldItalic r:id="rId52"/>
    </p:embeddedFont>
    <p:embeddedFont>
      <p:font typeface="Pangolin" panose="020B0604020202020204" charset="0"/>
      <p:regular r:id="rId53"/>
    </p:embeddedFont>
    <p:embeddedFont>
      <p:font typeface="Wingdings 3" panose="05040102010807070707" pitchFamily="18" charset="2"/>
      <p:regular r:id="rId54"/>
    </p:embeddedFont>
    <p:embeddedFont>
      <p:font typeface="Blackoak Std" panose="04050907060602020202" charset="0"/>
      <p:bold r:id="rId55"/>
    </p:embeddedFont>
    <p:embeddedFont>
      <p:font typeface="Roboto" panose="020B0604020202020204" charset="0"/>
      <p:regular r:id="rId56"/>
      <p:bold r:id="rId57"/>
      <p:italic r:id="rId58"/>
      <p:boldItalic r:id="rId59"/>
    </p:embeddedFont>
  </p:embeddedFontLst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87B6"/>
    <a:srgbClr val="D1232A"/>
    <a:srgbClr val="F5ADCC"/>
    <a:srgbClr val="5DEEE7"/>
    <a:srgbClr val="FCAF19"/>
    <a:srgbClr val="5AAEDF"/>
    <a:srgbClr val="E17070"/>
    <a:srgbClr val="FFFFFF"/>
    <a:srgbClr val="55CBF1"/>
    <a:srgbClr val="31BE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46" autoAdjust="0"/>
    <p:restoredTop sz="81378" autoAdjust="0"/>
  </p:normalViewPr>
  <p:slideViewPr>
    <p:cSldViewPr snapToGrid="0">
      <p:cViewPr varScale="1">
        <p:scale>
          <a:sx n="71" d="100"/>
          <a:sy n="71" d="100"/>
        </p:scale>
        <p:origin x="869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4.fntdata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7.fntdata"/><Relationship Id="rId47" Type="http://schemas.openxmlformats.org/officeDocument/2006/relationships/font" Target="fonts/font12.fntdata"/><Relationship Id="rId50" Type="http://schemas.openxmlformats.org/officeDocument/2006/relationships/font" Target="fonts/font15.fntdata"/><Relationship Id="rId55" Type="http://schemas.openxmlformats.org/officeDocument/2006/relationships/font" Target="fonts/font20.fntdata"/><Relationship Id="rId63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font" Target="fonts/font6.fntdata"/><Relationship Id="rId54" Type="http://schemas.openxmlformats.org/officeDocument/2006/relationships/font" Target="fonts/font19.fntdata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font" Target="fonts/font10.fntdata"/><Relationship Id="rId53" Type="http://schemas.openxmlformats.org/officeDocument/2006/relationships/font" Target="fonts/font18.fntdata"/><Relationship Id="rId58" Type="http://schemas.openxmlformats.org/officeDocument/2006/relationships/font" Target="fonts/font23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1.fntdata"/><Relationship Id="rId49" Type="http://schemas.openxmlformats.org/officeDocument/2006/relationships/font" Target="fonts/font14.fntdata"/><Relationship Id="rId57" Type="http://schemas.openxmlformats.org/officeDocument/2006/relationships/font" Target="fonts/font22.fntdata"/><Relationship Id="rId61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9.fntdata"/><Relationship Id="rId52" Type="http://schemas.openxmlformats.org/officeDocument/2006/relationships/font" Target="fonts/font17.fntdata"/><Relationship Id="rId6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8.fntdata"/><Relationship Id="rId48" Type="http://schemas.openxmlformats.org/officeDocument/2006/relationships/font" Target="fonts/font13.fntdata"/><Relationship Id="rId56" Type="http://schemas.openxmlformats.org/officeDocument/2006/relationships/font" Target="fonts/font21.fntdata"/><Relationship Id="rId8" Type="http://schemas.openxmlformats.org/officeDocument/2006/relationships/slide" Target="slides/slide6.xml"/><Relationship Id="rId51" Type="http://schemas.openxmlformats.org/officeDocument/2006/relationships/font" Target="fonts/font16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font" Target="fonts/font3.fntdata"/><Relationship Id="rId46" Type="http://schemas.openxmlformats.org/officeDocument/2006/relationships/font" Target="fonts/font11.fntdata"/><Relationship Id="rId59" Type="http://schemas.openxmlformats.org/officeDocument/2006/relationships/font" Target="fonts/font2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886C9A-2569-46F8-987B-630E79973BE1}" type="datetimeFigureOut">
              <a:rPr lang="vi-VN" smtClean="0"/>
              <a:t>14/05/2025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EB516E-07DC-497B-9789-361D47A843F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53063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GV</a:t>
            </a:r>
            <a:r>
              <a:rPr lang="en-US" baseline="0"/>
              <a:t> cho HS trả lời xem còn các số nào có hàng đơn vị là 8 (8, 28, 38, 58, 78, 88, 98)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56564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>
                <a:latin typeface="Times New Roman" panose="02020603050405020304" pitchFamily="18" charset="0"/>
                <a:cs typeface="Times New Roman" panose="02020603050405020304" pitchFamily="18" charset="0"/>
              </a:rPr>
              <a:t>GV 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 ra tiêu chí sản phẩm,</a:t>
            </a:r>
            <a:r>
              <a:rPr lang="vi-VN">
                <a:latin typeface="Times New Roman" panose="02020603050405020304" pitchFamily="18" charset="0"/>
                <a:cs typeface="Times New Roman" panose="02020603050405020304" pitchFamily="18" charset="0"/>
              </a:rPr>
              <a:t> cho HS xem một vài ý tưởng, gợi ý HS chia sẻ ý tưởng để làm 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 số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90043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en-US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 nhắc lại nội dung bài học trước.</a:t>
            </a:r>
          </a:p>
          <a:p>
            <a:r>
              <a:rPr lang="vi-VN" b="0" i="0">
                <a:solidFill>
                  <a:srgbClr val="081C36"/>
                </a:solidFill>
                <a:effectLst/>
                <a:latin typeface="SegoeuiPc"/>
              </a:rPr>
              <a:t>GV cho HS thảo luận nhóm để đưa ra ý tưởng của nhóm, hỗ trợ nếu nhóm gặp khó khăn trong việc thể hiện ý tưởng. </a:t>
            </a:r>
            <a:endParaRPr lang="en-US" b="0" i="0">
              <a:solidFill>
                <a:srgbClr val="081C36"/>
              </a:solidFill>
              <a:effectLst/>
              <a:latin typeface="SegoeuiPc"/>
            </a:endParaRPr>
          </a:p>
          <a:p>
            <a:r>
              <a:rPr lang="vi-VN" b="0" i="0">
                <a:solidFill>
                  <a:srgbClr val="081C36"/>
                </a:solidFill>
                <a:effectLst/>
                <a:latin typeface="SegoeuiPc"/>
              </a:rPr>
              <a:t>GV chiếu tiêu chí sản phẩm và yêu cầu nội dung thảo luận của học sinh bám sát với các tiêu chí đó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2997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HS thảo</a:t>
            </a:r>
            <a:r>
              <a:rPr lang="en-US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 luận thống nhất ý tưởng làm sản phẩm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09847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GV</a:t>
            </a:r>
            <a:r>
              <a:rPr lang="en-US" baseline="0"/>
              <a:t> </a:t>
            </a:r>
            <a:r>
              <a:rPr lang="vi-VN" baseline="0"/>
              <a:t>hướng dẫn HS hoàn thiện phiếu số </a:t>
            </a:r>
            <a:r>
              <a:rPr lang="en-US" baseline="0"/>
              <a:t>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04433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GV </a:t>
            </a:r>
            <a:r>
              <a:rPr lang="en-US" dirty="0" err="1"/>
              <a:t>yêu</a:t>
            </a:r>
            <a:r>
              <a:rPr lang="en-US" dirty="0"/>
              <a:t> </a:t>
            </a:r>
            <a:r>
              <a:rPr lang="en-US" dirty="0" err="1"/>
              <a:t>cầu</a:t>
            </a:r>
            <a:r>
              <a:rPr lang="en-US" dirty="0"/>
              <a:t> </a:t>
            </a:r>
            <a:r>
              <a:rPr lang="en-US" dirty="0" err="1"/>
              <a:t>nhóm</a:t>
            </a:r>
            <a:r>
              <a:rPr lang="en-US" dirty="0"/>
              <a:t> HS </a:t>
            </a:r>
            <a:r>
              <a:rPr lang="en-US" dirty="0" err="1"/>
              <a:t>kiểm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lại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nguyên</a:t>
            </a:r>
            <a:r>
              <a:rPr lang="en-US" dirty="0"/>
              <a:t>, </a:t>
            </a:r>
            <a:r>
              <a:rPr lang="en-US" dirty="0" err="1"/>
              <a:t>vật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nhóm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phiếu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, </a:t>
            </a:r>
            <a:r>
              <a:rPr lang="en-US" dirty="0" err="1"/>
              <a:t>nếu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khác</a:t>
            </a:r>
            <a:r>
              <a:rPr lang="en-US" dirty="0"/>
              <a:t> </a:t>
            </a:r>
            <a:r>
              <a:rPr lang="en-US" dirty="0" err="1"/>
              <a:t>thì</a:t>
            </a:r>
            <a:r>
              <a:rPr lang="en-US" dirty="0"/>
              <a:t> </a:t>
            </a:r>
            <a:r>
              <a:rPr lang="en-US" dirty="0" err="1"/>
              <a:t>bổ</a:t>
            </a:r>
            <a:r>
              <a:rPr lang="en-US" dirty="0"/>
              <a:t> sung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phiếu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82732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GV </a:t>
            </a:r>
            <a:r>
              <a:rPr lang="en-US" dirty="0" err="1"/>
              <a:t>cho</a:t>
            </a:r>
            <a:r>
              <a:rPr lang="en-US" dirty="0"/>
              <a:t> HS </a:t>
            </a:r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sát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mẫu</a:t>
            </a:r>
            <a:r>
              <a:rPr lang="en-US" dirty="0"/>
              <a:t> </a:t>
            </a:r>
            <a:r>
              <a:rPr lang="en-US" dirty="0" err="1"/>
              <a:t>trên</a:t>
            </a:r>
            <a:r>
              <a:rPr lang="en-US" dirty="0"/>
              <a:t>, </a:t>
            </a:r>
            <a:r>
              <a:rPr lang="en-US" dirty="0" err="1"/>
              <a:t>cho</a:t>
            </a:r>
            <a:r>
              <a:rPr lang="en-US" dirty="0"/>
              <a:t> HS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bày</a:t>
            </a:r>
            <a:r>
              <a:rPr lang="en-US" dirty="0"/>
              <a:t> </a:t>
            </a:r>
            <a:r>
              <a:rPr lang="en-US" dirty="0" err="1"/>
              <a:t>mẫu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nhóm</a:t>
            </a:r>
            <a:r>
              <a:rPr lang="en-US" dirty="0"/>
              <a:t> </a:t>
            </a:r>
            <a:r>
              <a:rPr lang="en-US" dirty="0" err="1"/>
              <a:t>mình</a:t>
            </a:r>
            <a:r>
              <a:rPr lang="en-US" dirty="0"/>
              <a:t>.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nhóm</a:t>
            </a:r>
            <a:r>
              <a:rPr lang="en-US" dirty="0"/>
              <a:t> </a:t>
            </a:r>
            <a:r>
              <a:rPr lang="en-US" dirty="0" err="1"/>
              <a:t>khác</a:t>
            </a:r>
            <a:r>
              <a:rPr lang="en-US" dirty="0"/>
              <a:t> </a:t>
            </a:r>
            <a:r>
              <a:rPr lang="en-US" dirty="0" err="1"/>
              <a:t>đặt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hỏi</a:t>
            </a:r>
            <a:r>
              <a:rPr lang="en-US" dirty="0"/>
              <a:t> </a:t>
            </a:r>
            <a:r>
              <a:rPr lang="en-US" dirty="0" err="1"/>
              <a:t>nếu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thắc</a:t>
            </a:r>
            <a:r>
              <a:rPr lang="en-US" dirty="0"/>
              <a:t> </a:t>
            </a:r>
            <a:r>
              <a:rPr lang="en-US" dirty="0" err="1"/>
              <a:t>mắc</a:t>
            </a:r>
            <a:r>
              <a:rPr lang="en-US" dirty="0"/>
              <a:t> </a:t>
            </a:r>
            <a:r>
              <a:rPr lang="en-US" dirty="0" err="1"/>
              <a:t>hoặc</a:t>
            </a:r>
            <a:r>
              <a:rPr lang="en-US" dirty="0"/>
              <a:t> </a:t>
            </a:r>
            <a:r>
              <a:rPr lang="en-US" dirty="0" err="1"/>
              <a:t>góp</a:t>
            </a:r>
            <a:r>
              <a:rPr lang="en-US" dirty="0"/>
              <a:t> ý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7775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>
                <a:latin typeface="Times New Roman" panose="02020603050405020304" pitchFamily="18" charset="0"/>
                <a:cs typeface="Times New Roman" panose="02020603050405020304" pitchFamily="18" charset="0"/>
              </a:rPr>
              <a:t>GV 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 dẫn HS thực hiện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63709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>
                <a:latin typeface="Times New Roman" panose="02020603050405020304" pitchFamily="18" charset="0"/>
                <a:cs typeface="Times New Roman" panose="02020603050405020304" pitchFamily="18" charset="0"/>
              </a:rPr>
              <a:t>GV 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 dẫn HS thực hiện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9504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>
                <a:latin typeface="Times New Roman" panose="02020603050405020304" pitchFamily="18" charset="0"/>
                <a:cs typeface="Times New Roman" panose="02020603050405020304" pitchFamily="18" charset="0"/>
              </a:rPr>
              <a:t>GV 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 dẫn HS thực hiện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51206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>
                <a:latin typeface="Times New Roman" panose="02020603050405020304" pitchFamily="18" charset="0"/>
                <a:cs typeface="Times New Roman" panose="02020603050405020304" pitchFamily="18" charset="0"/>
              </a:rPr>
              <a:t>GV 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 dẫn HS thực hiện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82212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/>
              <a:t>GV </a:t>
            </a:r>
            <a:r>
              <a:rPr lang="en-US"/>
              <a:t>đặt</a:t>
            </a:r>
            <a:r>
              <a:rPr lang="en-US" baseline="0"/>
              <a:t> vấn đề và giới thiệu bảng các số từ 1-100 : là bảng gồm các số từ 1-100, có 10 hàng, 10 cột. Chúng ta cùng làm bảng nhé</a:t>
            </a:r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75497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GV cho HS kiểm</a:t>
            </a:r>
            <a:r>
              <a:rPr lang="en-US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 tra sản phẩm so với tiêu chí để điều chỉnh, hoàn thiện sản phẩm.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93937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GV</a:t>
            </a:r>
            <a:r>
              <a:rPr lang="en-US" baseline="0"/>
              <a:t> </a:t>
            </a:r>
            <a:r>
              <a:rPr lang="vi-VN" baseline="0"/>
              <a:t>hướng dẫn HS hoàn thiện phiếu số </a:t>
            </a:r>
            <a:r>
              <a:rPr lang="en-US" baseline="0"/>
              <a:t>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91092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>
                <a:latin typeface="Times New Roman" panose="02020603050405020304" pitchFamily="18" charset="0"/>
                <a:cs typeface="Times New Roman" panose="02020603050405020304" pitchFamily="18" charset="0"/>
              </a:rPr>
              <a:t>GV tổ chức cho các nhóm 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 dụng sản phẩm để chơi trò chơi</a:t>
            </a:r>
            <a:endParaRPr lang="vi-V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19475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>
                <a:latin typeface="Times New Roman" panose="02020603050405020304" pitchFamily="18" charset="0"/>
                <a:cs typeface="Times New Roman" panose="02020603050405020304" pitchFamily="18" charset="0"/>
              </a:rPr>
              <a:t>GV tổ chức cho các nhóm 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 dụng sản phẩm để chơi trò chơi</a:t>
            </a:r>
            <a:endParaRPr lang="vi-V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8017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>
                <a:latin typeface="Times New Roman" panose="02020603050405020304" pitchFamily="18" charset="0"/>
                <a:cs typeface="Times New Roman" panose="02020603050405020304" pitchFamily="18" charset="0"/>
              </a:rPr>
              <a:t>GV tổ chức cho các nhóm 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 dụng sản phẩm để chơi trò chơi</a:t>
            </a:r>
            <a:endParaRPr lang="vi-V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86334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>
                <a:latin typeface="Times New Roman" panose="02020603050405020304" pitchFamily="18" charset="0"/>
                <a:cs typeface="Times New Roman" panose="02020603050405020304" pitchFamily="18" charset="0"/>
              </a:rPr>
              <a:t>GV tổ chức cho các nhóm 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 dụng sản phẩm để chơi trò chơi</a:t>
            </a:r>
            <a:endParaRPr lang="vi-V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56070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GV </a:t>
            </a:r>
            <a:r>
              <a:rPr lang="en-US" dirty="0" err="1"/>
              <a:t>hướng</a:t>
            </a:r>
            <a:r>
              <a:rPr lang="en-US" dirty="0"/>
              <a:t> </a:t>
            </a:r>
            <a:r>
              <a:rPr lang="en-US" dirty="0" err="1"/>
              <a:t>dẫn</a:t>
            </a:r>
            <a:r>
              <a:rPr lang="en-US" dirty="0"/>
              <a:t> HS </a:t>
            </a:r>
            <a:r>
              <a:rPr lang="en-US" dirty="0" err="1"/>
              <a:t>đánh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từng</a:t>
            </a:r>
            <a:r>
              <a:rPr lang="en-US" dirty="0"/>
              <a:t> 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chí</a:t>
            </a:r>
            <a:r>
              <a:rPr lang="en-US" dirty="0"/>
              <a:t> </a:t>
            </a:r>
            <a:r>
              <a:rPr lang="en-US" dirty="0" err="1"/>
              <a:t>bằng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dán</a:t>
            </a:r>
            <a:r>
              <a:rPr lang="en-US" dirty="0"/>
              <a:t>.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thể</a:t>
            </a:r>
            <a:r>
              <a:rPr lang="en-US" dirty="0"/>
              <a:t> </a:t>
            </a:r>
            <a:r>
              <a:rPr lang="en-US" dirty="0" err="1"/>
              <a:t>tặng</a:t>
            </a:r>
            <a:r>
              <a:rPr lang="en-US" dirty="0"/>
              <a:t> </a:t>
            </a:r>
            <a:r>
              <a:rPr lang="en-US" dirty="0" err="1"/>
              <a:t>thêm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dán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điểm</a:t>
            </a:r>
            <a:r>
              <a:rPr lang="en-US" dirty="0"/>
              <a:t> </a:t>
            </a:r>
            <a:r>
              <a:rPr lang="en-US" dirty="0" err="1"/>
              <a:t>sáng</a:t>
            </a:r>
            <a:r>
              <a:rPr lang="en-US" dirty="0"/>
              <a:t> </a:t>
            </a:r>
            <a:r>
              <a:rPr lang="en-US" dirty="0" err="1"/>
              <a:t>tạo</a:t>
            </a:r>
            <a:r>
              <a:rPr lang="en-US" dirty="0"/>
              <a:t>, </a:t>
            </a:r>
            <a:r>
              <a:rPr lang="en-US" dirty="0" err="1"/>
              <a:t>làm</a:t>
            </a:r>
            <a:r>
              <a:rPr lang="en-US" dirty="0"/>
              <a:t> </a:t>
            </a:r>
            <a:r>
              <a:rPr lang="en-US" dirty="0" err="1"/>
              <a:t>nhanh</a:t>
            </a:r>
            <a:r>
              <a:rPr lang="en-US" dirty="0"/>
              <a:t>, </a:t>
            </a:r>
            <a:r>
              <a:rPr lang="en-US" dirty="0" err="1"/>
              <a:t>đẹp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957049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Trong </a:t>
            </a:r>
            <a:r>
              <a:rPr lang="en-US" dirty="0" err="1"/>
              <a:t>quá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dạy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, GV </a:t>
            </a:r>
            <a:r>
              <a:rPr lang="en-US" dirty="0" err="1"/>
              <a:t>thường</a:t>
            </a:r>
            <a:r>
              <a:rPr lang="en-US" dirty="0"/>
              <a:t> </a:t>
            </a:r>
            <a:r>
              <a:rPr lang="en-US" dirty="0" err="1"/>
              <a:t>xuyên</a:t>
            </a:r>
            <a:r>
              <a:rPr lang="en-US" dirty="0"/>
              <a:t> </a:t>
            </a:r>
            <a:r>
              <a:rPr lang="en-US" dirty="0" err="1"/>
              <a:t>khuyến</a:t>
            </a:r>
            <a:r>
              <a:rPr lang="en-US" dirty="0"/>
              <a:t> </a:t>
            </a:r>
            <a:r>
              <a:rPr lang="en-US" dirty="0" err="1"/>
              <a:t>khích</a:t>
            </a:r>
            <a:r>
              <a:rPr lang="en-US" dirty="0"/>
              <a:t> HS </a:t>
            </a:r>
            <a:r>
              <a:rPr lang="en-US" dirty="0" err="1"/>
              <a:t>bằng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khen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HS </a:t>
            </a: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lời</a:t>
            </a:r>
            <a:r>
              <a:rPr lang="en-US" dirty="0"/>
              <a:t> </a:t>
            </a:r>
            <a:r>
              <a:rPr lang="en-US" dirty="0" err="1"/>
              <a:t>đúng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04482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en-US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 hướng dẫn HS hoàn thiện phiếu học tập số 1, cho HS các nhóm lên trình bày phiếu học tập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89215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GV cho HS quan sát</a:t>
            </a:r>
            <a:r>
              <a:rPr lang="en-US" baseline="0"/>
              <a:t> bảng và gợi ý để HS trả lời. GV bấm vào các dấu hỏi để hiển thị đáp án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16107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GV cho HS quan sát</a:t>
            </a:r>
            <a:r>
              <a:rPr lang="en-US" baseline="0"/>
              <a:t> và gợi ý so sánh hàng chục, hàng đơn vị của các số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15038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GV cho HS quan sát</a:t>
            </a:r>
            <a:r>
              <a:rPr lang="en-US" baseline="0"/>
              <a:t> và gợi ý so sánh hàng chục, hàng đơn vị của các số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65300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GV</a:t>
            </a:r>
            <a:r>
              <a:rPr lang="en-US" baseline="0">
                <a:latin typeface="Times New Roman" panose="02020603050405020304" pitchFamily="18" charset="0"/>
                <a:cs typeface="Times New Roman" panose="02020603050405020304" pitchFamily="18" charset="0"/>
              </a:rPr>
              <a:t> hướng dẫn HS hoàn thiện phiếu học tập số 2, cho HS các nhóm lên trình bày phiếu học tập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71722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GV yêu</a:t>
            </a:r>
            <a:r>
              <a:rPr lang="en-US" baseline="0"/>
              <a:t> cầu HS chuẩn bị nguyên, vật liệu cho buổi học sau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1639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Trong </a:t>
            </a:r>
            <a:r>
              <a:rPr lang="en-US" dirty="0" err="1"/>
              <a:t>quá</a:t>
            </a:r>
            <a:r>
              <a:rPr lang="en-US" dirty="0"/>
              <a:t> </a:t>
            </a:r>
            <a:r>
              <a:rPr lang="en-US" dirty="0" err="1"/>
              <a:t>trình</a:t>
            </a:r>
            <a:r>
              <a:rPr lang="en-US" dirty="0"/>
              <a:t> </a:t>
            </a:r>
            <a:r>
              <a:rPr lang="en-US" dirty="0" err="1"/>
              <a:t>dạy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, GV </a:t>
            </a:r>
            <a:r>
              <a:rPr lang="en-US" dirty="0" err="1"/>
              <a:t>thường</a:t>
            </a:r>
            <a:r>
              <a:rPr lang="en-US" dirty="0"/>
              <a:t> </a:t>
            </a:r>
            <a:r>
              <a:rPr lang="en-US" dirty="0" err="1"/>
              <a:t>xuyên</a:t>
            </a:r>
            <a:r>
              <a:rPr lang="en-US" dirty="0"/>
              <a:t> </a:t>
            </a:r>
            <a:r>
              <a:rPr lang="en-US" dirty="0" err="1"/>
              <a:t>khuyến</a:t>
            </a:r>
            <a:r>
              <a:rPr lang="en-US" dirty="0"/>
              <a:t> </a:t>
            </a:r>
            <a:r>
              <a:rPr lang="en-US" dirty="0" err="1"/>
              <a:t>khích</a:t>
            </a:r>
            <a:r>
              <a:rPr lang="en-US" dirty="0"/>
              <a:t> HS </a:t>
            </a:r>
            <a:r>
              <a:rPr lang="en-US" dirty="0" err="1"/>
              <a:t>bằng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câu</a:t>
            </a:r>
            <a:r>
              <a:rPr lang="en-US" dirty="0"/>
              <a:t> </a:t>
            </a:r>
            <a:r>
              <a:rPr lang="en-US" dirty="0" err="1"/>
              <a:t>khen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HS </a:t>
            </a:r>
            <a:r>
              <a:rPr lang="en-US" dirty="0" err="1"/>
              <a:t>trả</a:t>
            </a:r>
            <a:r>
              <a:rPr lang="en-US" dirty="0"/>
              <a:t> </a:t>
            </a:r>
            <a:r>
              <a:rPr lang="en-US" dirty="0" err="1"/>
              <a:t>lời</a:t>
            </a:r>
            <a:r>
              <a:rPr lang="en-US" dirty="0"/>
              <a:t> </a:t>
            </a:r>
            <a:r>
              <a:rPr lang="en-US" dirty="0" err="1"/>
              <a:t>đúng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BEB516E-07DC-497B-9789-361D47A843FC}" type="slidenum">
              <a:rPr kumimoji="0" lang="vi-V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vi-V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3614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14-May-25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6465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14-May-25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3034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14-May-25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52793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14-May-25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10885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14-May-25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72846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14-May-25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43446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14-May-25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4860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14-May-25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6680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14-May-25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99463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14-May-25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23172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14-May-25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9679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14-May-25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10731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14-May-25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65542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14-May-25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85263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14-May-25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2549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14-May-25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0336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14-May-25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4767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14-May-25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1723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14-May-25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5318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14-May-25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3802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14-May-25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81011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14-May-25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5589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14-May-25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8782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53BE2C-E51D-4510-9725-C2710346218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14-May-25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5CA8D5-547D-4DAF-87A9-E2331C496A1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9268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2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openxmlformats.org/officeDocument/2006/relationships/image" Target="../media/image18.png"/><Relationship Id="rId5" Type="http://schemas.openxmlformats.org/officeDocument/2006/relationships/image" Target="../media/image14.png"/><Relationship Id="rId10" Type="http://schemas.openxmlformats.org/officeDocument/2006/relationships/image" Target="../media/image17.png"/><Relationship Id="rId4" Type="http://schemas.openxmlformats.org/officeDocument/2006/relationships/image" Target="../media/image13.png"/><Relationship Id="rId9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8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23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image" Target="../media/image37.png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microsoft.com/office/2007/relationships/media" Target="../media/media2.mp3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6.png"/><Relationship Id="rId5" Type="http://schemas.microsoft.com/office/2007/relationships/media" Target="../media/media3.mp3"/><Relationship Id="rId10" Type="http://schemas.openxmlformats.org/officeDocument/2006/relationships/image" Target="../media/image7.png"/><Relationship Id="rId4" Type="http://schemas.openxmlformats.org/officeDocument/2006/relationships/audio" Target="../media/media2.mp3"/><Relationship Id="rId9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owchart: Document 5"/>
          <p:cNvSpPr/>
          <p:nvPr/>
        </p:nvSpPr>
        <p:spPr>
          <a:xfrm flipV="1">
            <a:off x="0" y="267349"/>
            <a:ext cx="7366571" cy="6512523"/>
          </a:xfrm>
          <a:prstGeom prst="flowChartDocument">
            <a:avLst/>
          </a:prstGeom>
          <a:solidFill>
            <a:srgbClr val="5DEEE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8173134" y="4427275"/>
            <a:ext cx="1131133" cy="1011423"/>
            <a:chOff x="6678202" y="4890499"/>
            <a:chExt cx="1131133" cy="1011423"/>
          </a:xfrm>
        </p:grpSpPr>
        <p:sp>
          <p:nvSpPr>
            <p:cNvPr id="21" name="Oval 20"/>
            <p:cNvSpPr/>
            <p:nvPr/>
          </p:nvSpPr>
          <p:spPr>
            <a:xfrm>
              <a:off x="6678202" y="4890499"/>
              <a:ext cx="1011423" cy="101142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B1500B4-2A13-B105-884B-9C3A22343CC6}"/>
                </a:ext>
              </a:extLst>
            </p:cNvPr>
            <p:cNvSpPr txBox="1"/>
            <p:nvPr/>
          </p:nvSpPr>
          <p:spPr>
            <a:xfrm>
              <a:off x="6751245" y="5165377"/>
              <a:ext cx="1058090" cy="46166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Black" panose="02000000000000000000" pitchFamily="2" charset="0"/>
                  <a:ea typeface="Roboto Black" panose="02000000000000000000" pitchFamily="2" charset="0"/>
                  <a:cs typeface="+mn-cs"/>
                </a:rPr>
                <a:t>Tiết 1</a:t>
              </a:r>
            </a:p>
          </p:txBody>
        </p:sp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565" y="1802056"/>
            <a:ext cx="2373330" cy="1639471"/>
          </a:xfrm>
          <a:prstGeom prst="rect">
            <a:avLst/>
          </a:prstGeom>
        </p:spPr>
      </p:pic>
      <p:sp>
        <p:nvSpPr>
          <p:cNvPr id="5" name="Pie 4"/>
          <p:cNvSpPr/>
          <p:nvPr/>
        </p:nvSpPr>
        <p:spPr>
          <a:xfrm rot="8736836">
            <a:off x="2663683" y="2320460"/>
            <a:ext cx="2306758" cy="2406302"/>
          </a:xfrm>
          <a:custGeom>
            <a:avLst/>
            <a:gdLst>
              <a:gd name="connsiteX0" fmla="*/ 2293630 w 2293630"/>
              <a:gd name="connsiteY0" fmla="*/ 1075685 h 2151370"/>
              <a:gd name="connsiteX1" fmla="*/ 1146815 w 2293630"/>
              <a:gd name="connsiteY1" fmla="*/ 2151370 h 2151370"/>
              <a:gd name="connsiteX2" fmla="*/ 0 w 2293630"/>
              <a:gd name="connsiteY2" fmla="*/ 1075685 h 2151370"/>
              <a:gd name="connsiteX3" fmla="*/ 1146815 w 2293630"/>
              <a:gd name="connsiteY3" fmla="*/ 0 h 2151370"/>
              <a:gd name="connsiteX4" fmla="*/ 1146815 w 2293630"/>
              <a:gd name="connsiteY4" fmla="*/ 1075685 h 2151370"/>
              <a:gd name="connsiteX5" fmla="*/ 2293630 w 2293630"/>
              <a:gd name="connsiteY5" fmla="*/ 1075685 h 2151370"/>
              <a:gd name="connsiteX0" fmla="*/ 2293630 w 2293630"/>
              <a:gd name="connsiteY0" fmla="*/ 1075685 h 2176411"/>
              <a:gd name="connsiteX1" fmla="*/ 1146815 w 2293630"/>
              <a:gd name="connsiteY1" fmla="*/ 2151370 h 2176411"/>
              <a:gd name="connsiteX2" fmla="*/ 0 w 2293630"/>
              <a:gd name="connsiteY2" fmla="*/ 1075685 h 2176411"/>
              <a:gd name="connsiteX3" fmla="*/ 1146815 w 2293630"/>
              <a:gd name="connsiteY3" fmla="*/ 0 h 2176411"/>
              <a:gd name="connsiteX4" fmla="*/ 1146815 w 2293630"/>
              <a:gd name="connsiteY4" fmla="*/ 1075685 h 2176411"/>
              <a:gd name="connsiteX5" fmla="*/ 2293630 w 2293630"/>
              <a:gd name="connsiteY5" fmla="*/ 1075685 h 2176411"/>
              <a:gd name="connsiteX0" fmla="*/ 2309974 w 2309974"/>
              <a:gd name="connsiteY0" fmla="*/ 1075685 h 2176411"/>
              <a:gd name="connsiteX1" fmla="*/ 1163159 w 2309974"/>
              <a:gd name="connsiteY1" fmla="*/ 2151370 h 2176411"/>
              <a:gd name="connsiteX2" fmla="*/ 16344 w 2309974"/>
              <a:gd name="connsiteY2" fmla="*/ 1075685 h 2176411"/>
              <a:gd name="connsiteX3" fmla="*/ 1163159 w 2309974"/>
              <a:gd name="connsiteY3" fmla="*/ 0 h 2176411"/>
              <a:gd name="connsiteX4" fmla="*/ 1163159 w 2309974"/>
              <a:gd name="connsiteY4" fmla="*/ 1075685 h 2176411"/>
              <a:gd name="connsiteX5" fmla="*/ 2309974 w 2309974"/>
              <a:gd name="connsiteY5" fmla="*/ 1075685 h 2176411"/>
              <a:gd name="connsiteX0" fmla="*/ 2297139 w 2297139"/>
              <a:gd name="connsiteY0" fmla="*/ 1075685 h 2176411"/>
              <a:gd name="connsiteX1" fmla="*/ 1150324 w 2297139"/>
              <a:gd name="connsiteY1" fmla="*/ 2151370 h 2176411"/>
              <a:gd name="connsiteX2" fmla="*/ 3509 w 2297139"/>
              <a:gd name="connsiteY2" fmla="*/ 1075685 h 2176411"/>
              <a:gd name="connsiteX3" fmla="*/ 1150324 w 2297139"/>
              <a:gd name="connsiteY3" fmla="*/ 0 h 2176411"/>
              <a:gd name="connsiteX4" fmla="*/ 1150324 w 2297139"/>
              <a:gd name="connsiteY4" fmla="*/ 1075685 h 2176411"/>
              <a:gd name="connsiteX5" fmla="*/ 2297139 w 2297139"/>
              <a:gd name="connsiteY5" fmla="*/ 1075685 h 2176411"/>
              <a:gd name="connsiteX0" fmla="*/ 2293631 w 2293631"/>
              <a:gd name="connsiteY0" fmla="*/ 1075685 h 2262274"/>
              <a:gd name="connsiteX1" fmla="*/ 1148593 w 2293631"/>
              <a:gd name="connsiteY1" fmla="*/ 2239734 h 2262274"/>
              <a:gd name="connsiteX2" fmla="*/ 1 w 2293631"/>
              <a:gd name="connsiteY2" fmla="*/ 1075685 h 2262274"/>
              <a:gd name="connsiteX3" fmla="*/ 1146816 w 2293631"/>
              <a:gd name="connsiteY3" fmla="*/ 0 h 2262274"/>
              <a:gd name="connsiteX4" fmla="*/ 1146816 w 2293631"/>
              <a:gd name="connsiteY4" fmla="*/ 1075685 h 2262274"/>
              <a:gd name="connsiteX5" fmla="*/ 2293631 w 2293631"/>
              <a:gd name="connsiteY5" fmla="*/ 1075685 h 2262274"/>
              <a:gd name="connsiteX0" fmla="*/ 2293935 w 2293935"/>
              <a:gd name="connsiteY0" fmla="*/ 1075685 h 2406302"/>
              <a:gd name="connsiteX1" fmla="*/ 1073014 w 2293935"/>
              <a:gd name="connsiteY1" fmla="*/ 2386998 h 2406302"/>
              <a:gd name="connsiteX2" fmla="*/ 305 w 2293935"/>
              <a:gd name="connsiteY2" fmla="*/ 1075685 h 2406302"/>
              <a:gd name="connsiteX3" fmla="*/ 1147120 w 2293935"/>
              <a:gd name="connsiteY3" fmla="*/ 0 h 2406302"/>
              <a:gd name="connsiteX4" fmla="*/ 1147120 w 2293935"/>
              <a:gd name="connsiteY4" fmla="*/ 1075685 h 2406302"/>
              <a:gd name="connsiteX5" fmla="*/ 2293935 w 2293935"/>
              <a:gd name="connsiteY5" fmla="*/ 1075685 h 2406302"/>
              <a:gd name="connsiteX0" fmla="*/ 2333931 w 2333931"/>
              <a:gd name="connsiteY0" fmla="*/ 1075685 h 2406302"/>
              <a:gd name="connsiteX1" fmla="*/ 1113010 w 2333931"/>
              <a:gd name="connsiteY1" fmla="*/ 2386998 h 2406302"/>
              <a:gd name="connsiteX2" fmla="*/ 40301 w 2333931"/>
              <a:gd name="connsiteY2" fmla="*/ 1075685 h 2406302"/>
              <a:gd name="connsiteX3" fmla="*/ 1187116 w 2333931"/>
              <a:gd name="connsiteY3" fmla="*/ 0 h 2406302"/>
              <a:gd name="connsiteX4" fmla="*/ 1187116 w 2333931"/>
              <a:gd name="connsiteY4" fmla="*/ 1075685 h 2406302"/>
              <a:gd name="connsiteX5" fmla="*/ 2333931 w 2333931"/>
              <a:gd name="connsiteY5" fmla="*/ 1075685 h 2406302"/>
              <a:gd name="connsiteX0" fmla="*/ 2306758 w 2306758"/>
              <a:gd name="connsiteY0" fmla="*/ 1075685 h 2406302"/>
              <a:gd name="connsiteX1" fmla="*/ 1085837 w 2306758"/>
              <a:gd name="connsiteY1" fmla="*/ 2386998 h 2406302"/>
              <a:gd name="connsiteX2" fmla="*/ 13128 w 2306758"/>
              <a:gd name="connsiteY2" fmla="*/ 1075685 h 2406302"/>
              <a:gd name="connsiteX3" fmla="*/ 1159943 w 2306758"/>
              <a:gd name="connsiteY3" fmla="*/ 0 h 2406302"/>
              <a:gd name="connsiteX4" fmla="*/ 1159943 w 2306758"/>
              <a:gd name="connsiteY4" fmla="*/ 1075685 h 2406302"/>
              <a:gd name="connsiteX5" fmla="*/ 2306758 w 2306758"/>
              <a:gd name="connsiteY5" fmla="*/ 1075685 h 2406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06758" h="2406302">
                <a:moveTo>
                  <a:pt x="2306758" y="1075685"/>
                </a:moveTo>
                <a:cubicBezTo>
                  <a:pt x="2306758" y="1669769"/>
                  <a:pt x="1808445" y="2547669"/>
                  <a:pt x="1085837" y="2386998"/>
                </a:cubicBezTo>
                <a:cubicBezTo>
                  <a:pt x="363229" y="2226327"/>
                  <a:pt x="125283" y="1546275"/>
                  <a:pt x="13128" y="1075685"/>
                </a:cubicBezTo>
                <a:cubicBezTo>
                  <a:pt x="-99027" y="605095"/>
                  <a:pt x="526575" y="0"/>
                  <a:pt x="1159943" y="0"/>
                </a:cubicBezTo>
                <a:lnTo>
                  <a:pt x="1159943" y="1075685"/>
                </a:lnTo>
                <a:lnTo>
                  <a:pt x="2306758" y="1075685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75304" y="590551"/>
            <a:ext cx="11758107" cy="24955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UỶ BAN NHÂN DÂN THỊ XÃ HÒA THÀNH</a:t>
            </a:r>
            <a:br>
              <a:rPr kumimoji="0" lang="en-US" sz="3200" b="1" i="0" u="none" strike="noStrike" kern="1200" cap="none" spc="0" normalizeH="0" baseline="0" noProof="0" dirty="0" smtClean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en-US" sz="3200" b="1" i="0" u="none" strike="noStrike" kern="1200" cap="none" spc="0" normalizeH="0" baseline="0" noProof="0" dirty="0" smtClean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TRƯỜNG TIỂU HỌC </a:t>
            </a:r>
            <a:r>
              <a:rPr kumimoji="0" lang="en-US" sz="3200" b="1" i="0" u="none" strike="noStrike" kern="1200" cap="none" spc="0" normalizeH="0" baseline="0" noProof="0" dirty="0" err="1" smtClean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và</a:t>
            </a:r>
            <a:r>
              <a:rPr kumimoji="0" lang="en-US" sz="3200" b="1" i="0" u="none" strike="noStrike" kern="1200" cap="none" spc="0" normalizeH="0" baseline="0" noProof="0" dirty="0" smtClean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TRUNG HỌC CƠ SỞ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TRƯNG  VƯƠNG</a:t>
            </a:r>
            <a:br>
              <a:rPr kumimoji="0" lang="en-US" sz="3200" b="1" i="0" u="none" strike="noStrike" kern="1200" cap="none" spc="0" normalizeH="0" baseline="0" noProof="0" dirty="0" smtClean="0">
                <a:ln w="12700">
                  <a:noFill/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entury Gothic" panose="020B0502020202020204"/>
                <a:ea typeface="+mj-ea"/>
              </a:rPr>
              <a:t/>
            </a:r>
            <a:b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Century Gothic" panose="020B0502020202020204"/>
                <a:ea typeface="+mj-ea"/>
              </a:rPr>
            </a:b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85000"/>
                  <a:lumOff val="15000"/>
                </a:sysClr>
              </a:solidFill>
              <a:effectLst/>
              <a:uLnTx/>
              <a:uFillTx/>
              <a:latin typeface="Century Gothic" panose="020B0502020202020204"/>
              <a:ea typeface="+mj-ea"/>
            </a:endParaRPr>
          </a:p>
        </p:txBody>
      </p:sp>
      <p:sp>
        <p:nvSpPr>
          <p:cNvPr id="14" name="Subtitle 2"/>
          <p:cNvSpPr txBox="1">
            <a:spLocks/>
          </p:cNvSpPr>
          <p:nvPr/>
        </p:nvSpPr>
        <p:spPr>
          <a:xfrm>
            <a:off x="193639" y="3086101"/>
            <a:ext cx="11456894" cy="340042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Lucida Bright" panose="02040602050505020304" pitchFamily="18" charset="0"/>
                <a:cs typeface="Times New Roman" panose="02020603050405020304" pitchFamily="18" charset="0"/>
              </a:rPr>
              <a:t>CHÀO MỪNG QUÝ THẦY CÔ VỀ DỰ GIỜ        TIẾT HỌC STEM- TOÁN -                   LỚP 1A</a:t>
            </a:r>
          </a:p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Lucida Bright" panose="020406020505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800" b="1" dirty="0" smtClean="0">
                <a:solidFill>
                  <a:srgbClr val="FF0000"/>
                </a:solidFill>
                <a:latin typeface="Lucida Bright" panose="020406020505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Lucida Bright" panose="020406020505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b="1" dirty="0" smtClean="0">
                <a:solidFill>
                  <a:srgbClr val="FF0000"/>
                </a:solidFill>
                <a:latin typeface="Lucida Bright" panose="02040602050505020304" pitchFamily="18" charset="0"/>
                <a:cs typeface="Times New Roman" panose="02020603050405020304" pitchFamily="18" charset="0"/>
              </a:rPr>
              <a:t>: 2024-2025</a:t>
            </a:r>
          </a:p>
          <a:p>
            <a:r>
              <a:rPr lang="en-US" sz="3200" b="1" dirty="0" smtClean="0">
                <a:solidFill>
                  <a:srgbClr val="FF0000"/>
                </a:solidFill>
                <a:latin typeface="Lucida Bright" panose="02040602050505020304" pitchFamily="18" charset="0"/>
                <a:cs typeface="Times New Roman" panose="02020603050405020304" pitchFamily="18" charset="0"/>
              </a:rPr>
              <a:t>                           GV: NGUYỄN THỊ KIM HUỆ </a:t>
            </a:r>
            <a:endParaRPr lang="en-US" sz="3200" b="1" dirty="0">
              <a:solidFill>
                <a:srgbClr val="FF0000"/>
              </a:solidFill>
              <a:latin typeface="Lucida Bright" panose="020406020505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8971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/>
          <p:cNvSpPr/>
          <p:nvPr/>
        </p:nvSpPr>
        <p:spPr>
          <a:xfrm>
            <a:off x="1191801" y="1592495"/>
            <a:ext cx="10372669" cy="3766314"/>
          </a:xfrm>
          <a:prstGeom prst="roundRect">
            <a:avLst>
              <a:gd name="adj" fmla="val 10160"/>
            </a:avLst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7905" y="1690905"/>
            <a:ext cx="9276190" cy="347619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3834151" y="481020"/>
            <a:ext cx="61146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4000" b="1" dirty="0">
                <a:solidFill>
                  <a:srgbClr val="00B0F0"/>
                </a:solidFill>
                <a:latin typeface="Pangolin" panose="00000500000000000000" pitchFamily="2" charset="0"/>
                <a:ea typeface="Roboto" panose="02000000000000000000" pitchFamily="2" charset="0"/>
              </a:rPr>
              <a:t>PHIẾU HỌC TẬP SỐ 2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Pangolin" panose="00000500000000000000" pitchFamily="2" charset="0"/>
              <a:ea typeface="Roboto" panose="02000000000000000000" pitchFamily="2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722361" y="1609913"/>
            <a:ext cx="6134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US" altLang="zh-CN" sz="240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10</a:t>
            </a:r>
            <a:endParaRPr lang="en-US" altLang="zh-CN" sz="2400" dirty="0">
              <a:solidFill>
                <a:srgbClr val="FF000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2305325" cy="1592494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9335313" y="1609913"/>
            <a:ext cx="6134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US" altLang="zh-CN" sz="240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10</a:t>
            </a:r>
            <a:endParaRPr lang="en-US" altLang="zh-CN" sz="2400" dirty="0">
              <a:solidFill>
                <a:srgbClr val="FF000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22361" y="2261849"/>
            <a:ext cx="6134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US" altLang="zh-CN" sz="240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10</a:t>
            </a:r>
            <a:endParaRPr lang="en-US" altLang="zh-CN" sz="2400" dirty="0">
              <a:solidFill>
                <a:srgbClr val="FF000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835647" y="2269596"/>
            <a:ext cx="6134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US" altLang="zh-CN" sz="240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10</a:t>
            </a:r>
            <a:endParaRPr lang="en-US" altLang="zh-CN" sz="2400" dirty="0">
              <a:solidFill>
                <a:srgbClr val="FF000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2" name="Rectangle 21"/>
          <p:cNvSpPr/>
          <p:nvPr/>
        </p:nvSpPr>
        <p:spPr>
          <a:xfrm rot="16200000">
            <a:off x="6603389" y="4119370"/>
            <a:ext cx="418791" cy="40674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268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0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8" grpId="0"/>
      <p:bldP spid="19" grpId="0"/>
      <p:bldP spid="20" grpId="0"/>
      <p:bldP spid="22" grpId="0" animBg="1"/>
      <p:bldP spid="2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725248E-A0D6-AD5A-5800-9A78FC7887FD}"/>
              </a:ext>
            </a:extLst>
          </p:cNvPr>
          <p:cNvSpPr txBox="1"/>
          <p:nvPr/>
        </p:nvSpPr>
        <p:spPr>
          <a:xfrm>
            <a:off x="3369844" y="471367"/>
            <a:ext cx="6841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vi-VN"/>
            </a:defPPr>
            <a:lvl1pPr>
              <a:defRPr sz="2400" b="1">
                <a:solidFill>
                  <a:srgbClr val="00A77D"/>
                </a:solidFill>
                <a:latin typeface="Muli" panose="00000500000000000000" pitchFamily="2" charset="0"/>
              </a:defRPr>
            </a:lvl1pPr>
          </a:lstStyle>
          <a:p>
            <a:pPr lvl="0" algn="ctr">
              <a:defRPr/>
            </a:pPr>
            <a:r>
              <a:rPr lang="vi-VN" sz="3200" dirty="0">
                <a:solidFill>
                  <a:srgbClr val="FF000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Chuẩn bị cho giờ học sau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5" name="Rectangle: Rounded Corners 2">
            <a:extLst>
              <a:ext uri="{FF2B5EF4-FFF2-40B4-BE49-F238E27FC236}">
                <a16:creationId xmlns:a16="http://schemas.microsoft.com/office/drawing/2014/main" id="{8D375CCE-294A-4A06-B090-A5CB539AC2CB}"/>
              </a:ext>
            </a:extLst>
          </p:cNvPr>
          <p:cNvSpPr/>
          <p:nvPr/>
        </p:nvSpPr>
        <p:spPr>
          <a:xfrm>
            <a:off x="1474342" y="1685306"/>
            <a:ext cx="8991600" cy="4571656"/>
          </a:xfrm>
          <a:prstGeom prst="roundRect">
            <a:avLst>
              <a:gd name="adj" fmla="val 9417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7EDC76-93E4-69B2-B3EB-FFBB9F9285CB}"/>
              </a:ext>
            </a:extLst>
          </p:cNvPr>
          <p:cNvSpPr txBox="1"/>
          <p:nvPr/>
        </p:nvSpPr>
        <p:spPr>
          <a:xfrm>
            <a:off x="2722652" y="1936386"/>
            <a:ext cx="685800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Chuẩn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bị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dụng</a:t>
            </a:r>
            <a:r>
              <a:rPr kumimoji="0" lang="en-US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cụ</a:t>
            </a:r>
            <a:r>
              <a:rPr kumimoji="0" lang="en-US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và</a:t>
            </a:r>
            <a:r>
              <a:rPr kumimoji="0" lang="en-US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vật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liệu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cho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buổi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học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sau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: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6058" y="3881107"/>
            <a:ext cx="1643786" cy="139482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id="{A6E29D1B-DCBE-607C-E66F-F47297A444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1194" y="3511136"/>
            <a:ext cx="1981471" cy="1892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A2210E2-AFE1-878C-C378-54692377689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721" b="100000" l="22979" r="791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228" r="13090"/>
          <a:stretch/>
        </p:blipFill>
        <p:spPr>
          <a:xfrm>
            <a:off x="9226073" y="3987950"/>
            <a:ext cx="1091108" cy="141229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C50EEADF-F242-4F8F-96FE-76601BA8159E}"/>
              </a:ext>
            </a:extLst>
          </p:cNvPr>
          <p:cNvSpPr txBox="1"/>
          <p:nvPr/>
        </p:nvSpPr>
        <p:spPr>
          <a:xfrm>
            <a:off x="1980364" y="2425662"/>
            <a:ext cx="823127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Giấy</a:t>
            </a:r>
            <a:r>
              <a:rPr kumimoji="0" lang="vi-VN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ô li</a:t>
            </a:r>
            <a:r>
              <a:rPr kumimoji="0" lang="vi-VN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, giấy màu, kéo, keo dán, bút ch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ì</a:t>
            </a:r>
            <a:r>
              <a:rPr kumimoji="0" lang="vi-VN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, bút màu</a:t>
            </a:r>
            <a:r>
              <a:rPr kumimoji="0" lang="en-US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, </a:t>
            </a:r>
            <a:r>
              <a:rPr kumimoji="0" lang="en-US" sz="24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bìa</a:t>
            </a:r>
            <a:r>
              <a:rPr kumimoji="0" lang="en-US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ni-lông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1923948" cy="132904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D13FA7AD-DE74-FA1D-AB8E-2F9C196B8DD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0800000">
            <a:off x="4948683" y="5640622"/>
            <a:ext cx="1827964" cy="30152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4157FEDB-4B9A-D806-F6F3-33F7D06D9D2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69148" y="3780972"/>
            <a:ext cx="1149863" cy="1595096"/>
          </a:xfrm>
          <a:prstGeom prst="rect">
            <a:avLst/>
          </a:prstGeom>
        </p:spPr>
      </p:pic>
      <p:pic>
        <p:nvPicPr>
          <p:cNvPr id="26" name="Picture 2">
            <a:extLst>
              <a:ext uri="{FF2B5EF4-FFF2-40B4-BE49-F238E27FC236}">
                <a16:creationId xmlns:a16="http://schemas.microsoft.com/office/drawing/2014/main" id="{1D6891B1-8D83-BE3C-ADEC-4EE138DA49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796" y="3046074"/>
            <a:ext cx="2343401" cy="2376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>
            <a:extLst>
              <a:ext uri="{FF2B5EF4-FFF2-40B4-BE49-F238E27FC236}">
                <a16:creationId xmlns:a16="http://schemas.microsoft.com/office/drawing/2014/main" id="{A324FA5E-FFC7-53AC-44A3-4C5E0E4D14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218765">
            <a:off x="7117288" y="5209590"/>
            <a:ext cx="2019637" cy="1230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0012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rallelogram 3"/>
          <p:cNvSpPr/>
          <p:nvPr/>
        </p:nvSpPr>
        <p:spPr>
          <a:xfrm>
            <a:off x="1850065" y="1786270"/>
            <a:ext cx="7432158" cy="2232837"/>
          </a:xfrm>
          <a:prstGeom prst="parallelogram">
            <a:avLst/>
          </a:prstGeom>
          <a:solidFill>
            <a:srgbClr val="F287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5438" y="3204371"/>
            <a:ext cx="1315971" cy="215616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725248E-A0D6-AD5A-5800-9A78FC7887FD}"/>
              </a:ext>
            </a:extLst>
          </p:cNvPr>
          <p:cNvSpPr txBox="1"/>
          <p:nvPr/>
        </p:nvSpPr>
        <p:spPr>
          <a:xfrm>
            <a:off x="2811000" y="2451457"/>
            <a:ext cx="58561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vi-VN"/>
            </a:defPPr>
            <a:lvl1pPr>
              <a:defRPr sz="2400" b="1">
                <a:solidFill>
                  <a:srgbClr val="00A77D"/>
                </a:solidFill>
                <a:latin typeface="Muli" panose="00000500000000000000" pitchFamily="2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TẠM BIỆT CÁC EM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1111" y="4282455"/>
            <a:ext cx="2636687" cy="1821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889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125E-6 4.44444E-6 L -3.125E-6 -0.07223 " pathEditMode="relative" rAng="0" ptsTypes="AA">
                                      <p:cBhvr>
                                        <p:cTn id="2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>
            <a:extLst>
              <a:ext uri="{FF2B5EF4-FFF2-40B4-BE49-F238E27FC236}">
                <a16:creationId xmlns:a16="http://schemas.microsoft.com/office/drawing/2014/main" id="{DA14CBFD-2C6F-E4A0-F468-3C5C731B2275}"/>
              </a:ext>
            </a:extLst>
          </p:cNvPr>
          <p:cNvSpPr txBox="1"/>
          <p:nvPr/>
        </p:nvSpPr>
        <p:spPr>
          <a:xfrm>
            <a:off x="2684299" y="1358314"/>
            <a:ext cx="19117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vi-VN"/>
            </a:defPPr>
            <a:lvl1pPr>
              <a:defRPr sz="2400" b="1">
                <a:solidFill>
                  <a:srgbClr val="00A77D"/>
                </a:solidFill>
                <a:latin typeface="Muli" panose="00000500000000000000" pitchFamily="2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BÀI 10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4674" y="2287672"/>
            <a:ext cx="54046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</a:rPr>
              <a:t>BẢNG CÁC SỐ TỪ 1 ĐẾN 100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1672876" y="4537045"/>
            <a:ext cx="1058090" cy="1011423"/>
            <a:chOff x="3331633" y="4437296"/>
            <a:chExt cx="1058090" cy="1011423"/>
          </a:xfrm>
        </p:grpSpPr>
        <p:sp>
          <p:nvSpPr>
            <p:cNvPr id="21" name="Oval 20"/>
            <p:cNvSpPr/>
            <p:nvPr/>
          </p:nvSpPr>
          <p:spPr>
            <a:xfrm>
              <a:off x="3331633" y="4437296"/>
              <a:ext cx="1011423" cy="1011423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B1500B4-2A13-B105-884B-9C3A22343CC6}"/>
                </a:ext>
              </a:extLst>
            </p:cNvPr>
            <p:cNvSpPr txBox="1"/>
            <p:nvPr/>
          </p:nvSpPr>
          <p:spPr>
            <a:xfrm>
              <a:off x="3331633" y="4712176"/>
              <a:ext cx="10580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Black" panose="02000000000000000000" pitchFamily="2" charset="0"/>
                  <a:ea typeface="Roboto Black" panose="02000000000000000000" pitchFamily="2" charset="0"/>
                  <a:cs typeface="+mn-cs"/>
                </a:rPr>
                <a:t>Tiết 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Black" panose="02000000000000000000" pitchFamily="2" charset="0"/>
                  <a:ea typeface="Roboto Black" panose="02000000000000000000" pitchFamily="2" charset="0"/>
                  <a:cs typeface="+mn-cs"/>
                </a:rPr>
                <a:t>2</a:t>
              </a:r>
              <a:endPara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endParaRP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DF6EBC71-800B-6ECC-86BD-254E914908B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0" t="22182" r="5243" b="15935"/>
          <a:stretch/>
        </p:blipFill>
        <p:spPr>
          <a:xfrm rot="5400000">
            <a:off x="7068514" y="570113"/>
            <a:ext cx="3902148" cy="3410954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223"/>
            <a:ext cx="2636687" cy="1821395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5030232" y="4390775"/>
            <a:ext cx="3742777" cy="2315385"/>
            <a:chOff x="342761" y="2794571"/>
            <a:chExt cx="4599109" cy="322608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11" name="Group 10"/>
            <p:cNvGrpSpPr/>
            <p:nvPr/>
          </p:nvGrpSpPr>
          <p:grpSpPr>
            <a:xfrm>
              <a:off x="342761" y="2794571"/>
              <a:ext cx="4599109" cy="3226084"/>
              <a:chOff x="526330" y="1945837"/>
              <a:chExt cx="6673278" cy="4647461"/>
            </a:xfrm>
          </p:grpSpPr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26330" y="1945837"/>
                <a:ext cx="6673278" cy="4647461"/>
              </a:xfrm>
              <a:prstGeom prst="rect">
                <a:avLst/>
              </a:prstGeom>
            </p:spPr>
          </p:pic>
          <p:pic>
            <p:nvPicPr>
              <p:cNvPr id="14" name="Picture 4">
                <a:extLst>
                  <a:ext uri="{FF2B5EF4-FFF2-40B4-BE49-F238E27FC236}">
                    <a16:creationId xmlns:a16="http://schemas.microsoft.com/office/drawing/2014/main" id="{90F674B6-B8A8-BD9A-5012-E6035B190BE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56439" y="3868523"/>
                <a:ext cx="5122623" cy="27042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2" name="TextBox 11"/>
            <p:cNvSpPr txBox="1"/>
            <p:nvPr/>
          </p:nvSpPr>
          <p:spPr>
            <a:xfrm>
              <a:off x="2613507" y="3480777"/>
              <a:ext cx="1097980" cy="58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Roboto Black" panose="02000000000000000000" pitchFamily="2" charset="0"/>
                  <a:ea typeface="Roboto Black" panose="02000000000000000000" pitchFamily="2" charset="0"/>
                  <a:cs typeface="+mn-cs"/>
                </a:rPr>
                <a:t>100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018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>
            <a:off x="1023197" y="1180993"/>
            <a:ext cx="9949603" cy="1590405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65614" y="1371852"/>
            <a:ext cx="21334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Wingdings" panose="05000000000000000000" pitchFamily="2" charset="2"/>
              </a:rPr>
              <a:t></a:t>
            </a: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Wingdings" panose="05000000000000000000" pitchFamily="2" charset="2"/>
              </a:rPr>
              <a:t> </a:t>
            </a:r>
            <a:r>
              <a:rPr kumimoji="0" lang="vi-VN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Viết 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đúng vị trí các số từ 1 </a:t>
            </a:r>
            <a:r>
              <a:rPr kumimoji="0" lang="vi-VN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đến 100</a:t>
            </a:r>
            <a:endParaRPr kumimoji="0" lang="vi-V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50298F-436E-3C34-55F8-7C8982CABA69}"/>
              </a:ext>
            </a:extLst>
          </p:cNvPr>
          <p:cNvSpPr txBox="1"/>
          <p:nvPr/>
        </p:nvSpPr>
        <p:spPr>
          <a:xfrm>
            <a:off x="1037910" y="1556517"/>
            <a:ext cx="17944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TIÊU CHÍ SẢN PHẨM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73026" y="1372104"/>
            <a:ext cx="24824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sz="2400">
                <a:solidFill>
                  <a:srgbClr val="92D05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Wingdings" panose="05000000000000000000" pitchFamily="2" charset="2"/>
              </a:rPr>
              <a:t></a:t>
            </a:r>
            <a:r>
              <a:rPr lang="en-US" sz="2400">
                <a:solidFill>
                  <a:srgbClr val="92D05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Wingdings" panose="05000000000000000000" pitchFamily="2" charset="2"/>
              </a:rPr>
              <a:t> </a:t>
            </a:r>
            <a:r>
              <a:rPr kumimoji="0" lang="vi-VN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Trang 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trí sáng tạo, </a:t>
            </a:r>
            <a:r>
              <a:rPr kumimoji="0" lang="vi-VN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đẹp mắt</a:t>
            </a:r>
            <a:endParaRPr kumimoji="0" lang="vi-V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497886" y="1387790"/>
            <a:ext cx="2474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sz="2400">
                <a:solidFill>
                  <a:srgbClr val="92D05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Wingdings" panose="05000000000000000000" pitchFamily="2" charset="2"/>
              </a:rPr>
              <a:t></a:t>
            </a:r>
            <a:r>
              <a:rPr lang="en-US" sz="2400">
                <a:solidFill>
                  <a:srgbClr val="92D05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Wingdings" panose="05000000000000000000" pitchFamily="2" charset="2"/>
              </a:rPr>
              <a:t> </a:t>
            </a:r>
            <a:r>
              <a:rPr kumimoji="0" lang="vi-VN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Viết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đánh dấu và </a:t>
            </a:r>
            <a:r>
              <a:rPr kumimoji="0" lang="vi-VN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xoá được</a:t>
            </a:r>
            <a:endParaRPr kumimoji="0" lang="vi-VN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F6EBC71-800B-6ECC-86BD-254E914908B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62" t="36912" r="9262" b="22772"/>
          <a:stretch/>
        </p:blipFill>
        <p:spPr>
          <a:xfrm rot="5400000">
            <a:off x="5130333" y="3629922"/>
            <a:ext cx="3895743" cy="256041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DCB721B-AFB2-7378-21C7-A880C5457474}"/>
              </a:ext>
            </a:extLst>
          </p:cNvPr>
          <p:cNvSpPr/>
          <p:nvPr/>
        </p:nvSpPr>
        <p:spPr>
          <a:xfrm rot="21280920">
            <a:off x="1463767" y="3187988"/>
            <a:ext cx="3516872" cy="352881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5" name="Star: 5 Points 13">
            <a:extLst>
              <a:ext uri="{FF2B5EF4-FFF2-40B4-BE49-F238E27FC236}">
                <a16:creationId xmlns:a16="http://schemas.microsoft.com/office/drawing/2014/main" id="{7BEBB71C-4E05-731D-1D59-BE4EE904D791}"/>
              </a:ext>
            </a:extLst>
          </p:cNvPr>
          <p:cNvSpPr/>
          <p:nvPr/>
        </p:nvSpPr>
        <p:spPr>
          <a:xfrm rot="21280920">
            <a:off x="2180115" y="3537001"/>
            <a:ext cx="1430847" cy="542812"/>
          </a:xfrm>
          <a:prstGeom prst="ribbon2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3ECE9DD-F1C9-4EEB-37D8-BEC91C2A5F4A}"/>
              </a:ext>
            </a:extLst>
          </p:cNvPr>
          <p:cNvSpPr txBox="1"/>
          <p:nvPr/>
        </p:nvSpPr>
        <p:spPr>
          <a:xfrm rot="21280920">
            <a:off x="2478942" y="3621590"/>
            <a:ext cx="12062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lackoak Std" panose="04050907060602020202" pitchFamily="82" charset="0"/>
              </a:rPr>
              <a:t>100</a:t>
            </a:r>
            <a:endParaRPr kumimoji="0" lang="vi-V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60350">
            <a:off x="2491934" y="4099675"/>
            <a:ext cx="2478726" cy="2497410"/>
          </a:xfrm>
          <a:prstGeom prst="rect">
            <a:avLst/>
          </a:prstGeom>
        </p:spPr>
      </p:pic>
      <p:pic>
        <p:nvPicPr>
          <p:cNvPr id="19" name="Picture 8">
            <a:extLst>
              <a:ext uri="{FF2B5EF4-FFF2-40B4-BE49-F238E27FC236}">
                <a16:creationId xmlns:a16="http://schemas.microsoft.com/office/drawing/2014/main" id="{A670B005-23DD-B943-82C0-332F2AD239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347526">
            <a:off x="3881397" y="3056491"/>
            <a:ext cx="900760" cy="968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>
            <a:extLst>
              <a:ext uri="{FF2B5EF4-FFF2-40B4-BE49-F238E27FC236}">
                <a16:creationId xmlns:a16="http://schemas.microsoft.com/office/drawing/2014/main" id="{031B6E51-EB04-8A03-4B76-1C7106DC07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526960">
            <a:off x="1062231" y="3969221"/>
            <a:ext cx="1812621" cy="1812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031B6E51-EB04-8A03-4B76-1C7106DC07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526960">
            <a:off x="1070640" y="4505316"/>
            <a:ext cx="1812621" cy="1812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>
            <a:extLst>
              <a:ext uri="{FF2B5EF4-FFF2-40B4-BE49-F238E27FC236}">
                <a16:creationId xmlns:a16="http://schemas.microsoft.com/office/drawing/2014/main" id="{031B6E51-EB04-8A03-4B76-1C7106DC07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526960">
            <a:off x="1053822" y="5020405"/>
            <a:ext cx="1812621" cy="1812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493"/>
            <a:ext cx="1954771" cy="135033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7C90E74-EF60-055A-8CF4-312324DC638E}"/>
              </a:ext>
            </a:extLst>
          </p:cNvPr>
          <p:cNvSpPr txBox="1"/>
          <p:nvPr/>
        </p:nvSpPr>
        <p:spPr>
          <a:xfrm>
            <a:off x="2315667" y="43731"/>
            <a:ext cx="67483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</a:rPr>
              <a:t>ĐỀ XUẤT Ý TƯỞNG VÀ CÁCH LÀM BẢNG CÁC SỐ TỪ 1 ĐẾN 100</a:t>
            </a:r>
          </a:p>
        </p:txBody>
      </p:sp>
    </p:spTree>
    <p:extLst>
      <p:ext uri="{BB962C8B-B14F-4D97-AF65-F5344CB8AC3E}">
        <p14:creationId xmlns:p14="http://schemas.microsoft.com/office/powerpoint/2010/main" val="2567756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9" grpId="0"/>
      <p:bldP spid="10" grpId="0"/>
      <p:bldP spid="14" grpId="0" animBg="1"/>
      <p:bldP spid="15" grpId="0" animBg="1"/>
      <p:bldP spid="17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/>
          <p:cNvSpPr txBox="1"/>
          <p:nvPr/>
        </p:nvSpPr>
        <p:spPr>
          <a:xfrm>
            <a:off x="2356764" y="138238"/>
            <a:ext cx="67483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</a:rPr>
              <a:t>ĐỀ XUẤT Ý TƯỞNG VÀ CÁCH LÀM BẢNG CÁC SỐ TỪ 1 ĐẾN 100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92099" y="1229257"/>
            <a:ext cx="98776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THẢO LUẬN VÀ CHIA SẺ Ý TƯỞNG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grpSp>
        <p:nvGrpSpPr>
          <p:cNvPr id="4" name="Group 3"/>
          <p:cNvGrpSpPr/>
          <p:nvPr/>
        </p:nvGrpSpPr>
        <p:grpSpPr>
          <a:xfrm rot="439556">
            <a:off x="6113193" y="1984545"/>
            <a:ext cx="4735933" cy="4559745"/>
            <a:chOff x="5240235" y="2142721"/>
            <a:chExt cx="4978298" cy="4715279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541FBA0-26F2-99E9-D898-8AC72C2CB8AF}"/>
                </a:ext>
              </a:extLst>
            </p:cNvPr>
            <p:cNvSpPr/>
            <p:nvPr/>
          </p:nvSpPr>
          <p:spPr>
            <a:xfrm>
              <a:off x="5550721" y="2142721"/>
              <a:ext cx="4343400" cy="4715279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v</a:t>
              </a:r>
            </a:p>
          </p:txBody>
        </p:sp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83466C07-E047-6D0F-8D69-D7D1CFA306F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0916" y="4215937"/>
              <a:ext cx="3983010" cy="2642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3E6AA24F-404C-D30E-ECC9-BF9B9CDB6192}"/>
                </a:ext>
              </a:extLst>
            </p:cNvPr>
            <p:cNvSpPr/>
            <p:nvPr/>
          </p:nvSpPr>
          <p:spPr>
            <a:xfrm>
              <a:off x="6488933" y="2302692"/>
              <a:ext cx="2331217" cy="1447800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23CAFB0-4722-1C1A-128D-D8B8FE676CBC}"/>
                </a:ext>
              </a:extLst>
            </p:cNvPr>
            <p:cNvSpPr txBox="1"/>
            <p:nvPr/>
          </p:nvSpPr>
          <p:spPr>
            <a:xfrm>
              <a:off x="6941371" y="2472594"/>
              <a:ext cx="15621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600" b="0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100</a:t>
              </a:r>
              <a:endParaRPr kumimoji="0" lang="vi-VN" sz="66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pic>
          <p:nvPicPr>
            <p:cNvPr id="1034" name="Picture 10">
              <a:extLst>
                <a:ext uri="{FF2B5EF4-FFF2-40B4-BE49-F238E27FC236}">
                  <a16:creationId xmlns:a16="http://schemas.microsoft.com/office/drawing/2014/main" id="{4D0835B5-024D-FC5A-56E9-B32DA4E96A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0235" y="2886306"/>
              <a:ext cx="1656143" cy="12428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10">
              <a:extLst>
                <a:ext uri="{FF2B5EF4-FFF2-40B4-BE49-F238E27FC236}">
                  <a16:creationId xmlns:a16="http://schemas.microsoft.com/office/drawing/2014/main" id="{E6A63552-6CEA-2F20-39B9-A0745A5570D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531887" y="3019884"/>
              <a:ext cx="1686646" cy="11079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Group 15"/>
          <p:cNvGrpSpPr/>
          <p:nvPr/>
        </p:nvGrpSpPr>
        <p:grpSpPr>
          <a:xfrm rot="21405083">
            <a:off x="331528" y="2300207"/>
            <a:ext cx="4928685" cy="4093535"/>
            <a:chOff x="342761" y="2794571"/>
            <a:chExt cx="4599109" cy="322608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17" name="Group 16"/>
            <p:cNvGrpSpPr/>
            <p:nvPr/>
          </p:nvGrpSpPr>
          <p:grpSpPr>
            <a:xfrm>
              <a:off x="342761" y="2794571"/>
              <a:ext cx="4599109" cy="3226084"/>
              <a:chOff x="526330" y="1945837"/>
              <a:chExt cx="6673278" cy="4647461"/>
            </a:xfrm>
          </p:grpSpPr>
          <p:pic>
            <p:nvPicPr>
              <p:cNvPr id="19" name="Picture 1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26330" y="1945837"/>
                <a:ext cx="6673278" cy="4647461"/>
              </a:xfrm>
              <a:prstGeom prst="rect">
                <a:avLst/>
              </a:prstGeom>
            </p:spPr>
          </p:pic>
          <p:pic>
            <p:nvPicPr>
              <p:cNvPr id="20" name="Picture 4">
                <a:extLst>
                  <a:ext uri="{FF2B5EF4-FFF2-40B4-BE49-F238E27FC236}">
                    <a16:creationId xmlns:a16="http://schemas.microsoft.com/office/drawing/2014/main" id="{90F674B6-B8A8-BD9A-5012-E6035B190BE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56439" y="3868523"/>
                <a:ext cx="5122623" cy="27042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8" name="TextBox 17"/>
            <p:cNvSpPr txBox="1"/>
            <p:nvPr/>
          </p:nvSpPr>
          <p:spPr>
            <a:xfrm>
              <a:off x="2613508" y="3683207"/>
              <a:ext cx="10979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4472C4">
                      <a:lumMod val="50000"/>
                    </a:srgbClr>
                  </a:solidFill>
                  <a:effectLst/>
                  <a:uLnTx/>
                  <a:uFillTx/>
                  <a:latin typeface="Roboto Black" panose="02000000000000000000" pitchFamily="2" charset="0"/>
                  <a:ea typeface="Roboto Black" panose="02000000000000000000" pitchFamily="2" charset="0"/>
                  <a:cs typeface="+mn-cs"/>
                </a:rPr>
                <a:t>100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endParaRPr>
            </a:p>
          </p:txBody>
        </p:sp>
      </p:grpSp>
      <p:pic>
        <p:nvPicPr>
          <p:cNvPr id="24" name="Picture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493"/>
            <a:ext cx="1954771" cy="1350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030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/>
          <p:cNvSpPr txBox="1"/>
          <p:nvPr/>
        </p:nvSpPr>
        <p:spPr>
          <a:xfrm>
            <a:off x="4170953" y="137048"/>
            <a:ext cx="69934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3200" b="1">
                <a:solidFill>
                  <a:srgbClr val="00206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LỰA CHỌN </a:t>
            </a:r>
            <a:r>
              <a:rPr lang="vi-VN" altLang="zh-CN" sz="3200" b="1">
                <a:solidFill>
                  <a:srgbClr val="00206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 Ý TƯỞNG </a:t>
            </a:r>
            <a:endParaRPr lang="en-US" altLang="zh-CN" sz="3200" b="1">
              <a:solidFill>
                <a:srgbClr val="002060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  <a:p>
            <a:pPr lvl="0" algn="ctr">
              <a:defRPr/>
            </a:pPr>
            <a:r>
              <a:rPr kumimoji="0" lang="vi-VN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</a:rPr>
              <a:t>LÀM </a:t>
            </a:r>
            <a:r>
              <a:rPr kumimoji="0" lang="vi-V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</a:rPr>
              <a:t>BẢNG CÁC SỐ TỪ 1 ĐẾN 100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4583271" y="1304843"/>
            <a:ext cx="6853752" cy="5017056"/>
            <a:chOff x="5270481" y="2493327"/>
            <a:chExt cx="6166541" cy="3828571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84641" y="2493327"/>
              <a:ext cx="6152381" cy="3828571"/>
            </a:xfrm>
            <a:prstGeom prst="rect">
              <a:avLst/>
            </a:prstGeom>
          </p:spPr>
        </p:pic>
        <p:sp>
          <p:nvSpPr>
            <p:cNvPr id="13" name="Wave 12"/>
            <p:cNvSpPr/>
            <p:nvPr/>
          </p:nvSpPr>
          <p:spPr>
            <a:xfrm flipV="1">
              <a:off x="5731893" y="4737962"/>
              <a:ext cx="2594403" cy="1583936"/>
            </a:xfrm>
            <a:prstGeom prst="hear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161398" y="5133902"/>
              <a:ext cx="171005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1" i="0" u="none" strike="noStrike" kern="1200" cap="none" spc="0" normalizeH="0" baseline="0" noProof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Roboto Black" panose="02000000000000000000" pitchFamily="2" charset="0"/>
                  <a:ea typeface="Roboto Black" panose="02000000000000000000" pitchFamily="2" charset="0"/>
                  <a:cs typeface="+mn-cs"/>
                </a:rPr>
                <a:t>100</a:t>
              </a:r>
              <a:endPara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endParaRPr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70481" y="2493327"/>
              <a:ext cx="3575568" cy="2797801"/>
            </a:xfrm>
            <a:prstGeom prst="rect">
              <a:avLst/>
            </a:prstGeom>
          </p:spPr>
        </p:pic>
      </p:grpSp>
      <p:grpSp>
        <p:nvGrpSpPr>
          <p:cNvPr id="14" name="Group 13"/>
          <p:cNvGrpSpPr/>
          <p:nvPr/>
        </p:nvGrpSpPr>
        <p:grpSpPr>
          <a:xfrm>
            <a:off x="573616" y="1098643"/>
            <a:ext cx="4211782" cy="5223255"/>
            <a:chOff x="1280507" y="2107438"/>
            <a:chExt cx="4211782" cy="4715279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DCB721B-AFB2-7378-21C7-A880C5457474}"/>
                </a:ext>
              </a:extLst>
            </p:cNvPr>
            <p:cNvSpPr/>
            <p:nvPr/>
          </p:nvSpPr>
          <p:spPr>
            <a:xfrm>
              <a:off x="1448291" y="2107438"/>
              <a:ext cx="3526554" cy="471527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9" name="Star: 5 Points 13">
              <a:extLst>
                <a:ext uri="{FF2B5EF4-FFF2-40B4-BE49-F238E27FC236}">
                  <a16:creationId xmlns:a16="http://schemas.microsoft.com/office/drawing/2014/main" id="{7BEBB71C-4E05-731D-1D59-BE4EE904D791}"/>
                </a:ext>
              </a:extLst>
            </p:cNvPr>
            <p:cNvSpPr/>
            <p:nvPr/>
          </p:nvSpPr>
          <p:spPr>
            <a:xfrm>
              <a:off x="2055356" y="2197554"/>
              <a:ext cx="2272747" cy="1812620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pic>
          <p:nvPicPr>
            <p:cNvPr id="20" name="Picture 4">
              <a:extLst>
                <a:ext uri="{FF2B5EF4-FFF2-40B4-BE49-F238E27FC236}">
                  <a16:creationId xmlns:a16="http://schemas.microsoft.com/office/drawing/2014/main" id="{90F674B6-B8A8-BD9A-5012-E6035B190BE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062351" y="4411803"/>
              <a:ext cx="2331421" cy="23489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3ECE9DD-F1C9-4EEB-37D8-BEC91C2A5F4A}"/>
                </a:ext>
              </a:extLst>
            </p:cNvPr>
            <p:cNvSpPr txBox="1"/>
            <p:nvPr/>
          </p:nvSpPr>
          <p:spPr>
            <a:xfrm>
              <a:off x="2803487" y="2947075"/>
              <a:ext cx="852876" cy="5279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100</a:t>
              </a:r>
              <a:endPara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pic>
          <p:nvPicPr>
            <p:cNvPr id="22" name="Picture 6">
              <a:extLst>
                <a:ext uri="{FF2B5EF4-FFF2-40B4-BE49-F238E27FC236}">
                  <a16:creationId xmlns:a16="http://schemas.microsoft.com/office/drawing/2014/main" id="{031B6E51-EB04-8A03-4B76-1C7106DC07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46040">
              <a:off x="3679668" y="2948796"/>
              <a:ext cx="1812621" cy="18126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8">
              <a:extLst>
                <a:ext uri="{FF2B5EF4-FFF2-40B4-BE49-F238E27FC236}">
                  <a16:creationId xmlns:a16="http://schemas.microsoft.com/office/drawing/2014/main" id="{A670B005-23DD-B943-82C0-332F2AD239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666606">
              <a:off x="1321758" y="3376814"/>
              <a:ext cx="1104613" cy="11871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6" name="Picture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493"/>
            <a:ext cx="1954771" cy="1350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127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117983" y="145796"/>
            <a:ext cx="58193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PHIẾU HỌC TẬP SỐ 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00807" y="885572"/>
            <a:ext cx="8399721" cy="4262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b="1" dirty="0">
                <a:latin typeface="Roboto" panose="02000000000000000000" pitchFamily="2" charset="0"/>
                <a:ea typeface="Roboto" panose="02000000000000000000" pitchFamily="2" charset="0"/>
              </a:rPr>
              <a:t>1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Để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làm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bảng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các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số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từ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1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đến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100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em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cần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: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a.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Vật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liệu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sử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dụng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:………………………………………………………………………………………………….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b.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Em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tạo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bảng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số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như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thế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nào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? ………………………………………………………………………….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…………………………………………………………………………………………………………………………………….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c.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Em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sử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dụng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cách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gì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để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trang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trí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? (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xé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dán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vẽ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hay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tô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màu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)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………………………………………………………………………………………………………….………………………..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2.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Em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hãy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mô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tả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các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bước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làm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bảng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các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số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từ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1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đến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100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………………………………………………………………………………………………………….………………………..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3.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Em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hãy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kể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tên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công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dụng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bảng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các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số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từ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1 </a:t>
            </a:r>
            <a:r>
              <a:rPr lang="en-US" dirty="0" err="1">
                <a:latin typeface="Roboto" panose="02000000000000000000" pitchFamily="2" charset="0"/>
                <a:ea typeface="Roboto" panose="02000000000000000000" pitchFamily="2" charset="0"/>
              </a:rPr>
              <a:t>đến</a:t>
            </a: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 100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………………………………………………………………………………………………………….………………………..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…………………………………………………………………………………………………………………………………….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dirty="0">
                <a:latin typeface="Roboto" panose="02000000000000000000" pitchFamily="2" charset="0"/>
                <a:ea typeface="Roboto" panose="02000000000000000000" pitchFamily="2" charset="0"/>
              </a:rPr>
              <a:t>………………………………………………………………………………………………………….………………………..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493"/>
            <a:ext cx="1954771" cy="135033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744664" y="1166840"/>
            <a:ext cx="6355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US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Giấy</a:t>
            </a:r>
            <a:r>
              <a:rPr lang="en-US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màu</a:t>
            </a:r>
            <a:r>
              <a:rPr lang="en-US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US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giấy</a:t>
            </a:r>
            <a:r>
              <a:rPr lang="en-US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ô li, </a:t>
            </a:r>
            <a:r>
              <a:rPr lang="en-US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bút</a:t>
            </a:r>
            <a:r>
              <a:rPr lang="en-US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dạ</a:t>
            </a:r>
            <a:r>
              <a:rPr lang="en-US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US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bút</a:t>
            </a:r>
            <a:r>
              <a:rPr lang="en-US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màu</a:t>
            </a:r>
            <a:r>
              <a:rPr lang="en-US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US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keo</a:t>
            </a:r>
            <a:r>
              <a:rPr lang="en-US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dán</a:t>
            </a:r>
            <a:r>
              <a:rPr lang="en-US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en-US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bìa</a:t>
            </a:r>
            <a:r>
              <a:rPr lang="en-US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ni-lông</a:t>
            </a:r>
            <a:endParaRPr lang="en-US" altLang="zh-CN" dirty="0">
              <a:solidFill>
                <a:srgbClr val="FF000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85867" y="3241065"/>
            <a:ext cx="7570617" cy="399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20000"/>
              </a:lnSpc>
              <a:defRPr/>
            </a:pPr>
            <a:r>
              <a:rPr lang="en-US" altLang="zh-CN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Tạo bảng số từ 1 đến 100, trang trí bảng, cho bảng vào bìa ni-lông</a:t>
            </a:r>
            <a:endParaRPr lang="en-US" altLang="zh-CN" dirty="0">
              <a:solidFill>
                <a:srgbClr val="FF000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07174" y="2557344"/>
            <a:ext cx="5524098" cy="399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20000"/>
              </a:lnSpc>
              <a:defRPr/>
            </a:pPr>
            <a:r>
              <a:rPr lang="en-US" altLang="zh-CN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Vẽ hoa, cây, con vật, tô màu để trang trí</a:t>
            </a:r>
            <a:endParaRPr lang="en-US" altLang="zh-CN" dirty="0">
              <a:solidFill>
                <a:srgbClr val="FF000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68609" y="1526761"/>
            <a:ext cx="4138005" cy="399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20000"/>
              </a:lnSpc>
              <a:defRPr/>
            </a:pPr>
            <a:r>
              <a:rPr lang="en-US" altLang="zh-CN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Kẻ bảng 10 hàng, 10 cột trên giấy ô li, </a:t>
            </a:r>
            <a:endParaRPr lang="en-US" altLang="zh-CN" dirty="0">
              <a:solidFill>
                <a:srgbClr val="FF000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54771" y="3984321"/>
            <a:ext cx="556123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20000"/>
              </a:lnSpc>
              <a:defRPr/>
            </a:pPr>
            <a:r>
              <a:rPr lang="en-US" altLang="zh-CN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Tìm nhanh các số có cùng hàng chục, hàng đơn vị</a:t>
            </a:r>
            <a:endParaRPr lang="en-US" altLang="zh-CN" dirty="0">
              <a:solidFill>
                <a:srgbClr val="FF000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54771" y="4340956"/>
            <a:ext cx="5561230" cy="399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20000"/>
              </a:lnSpc>
              <a:defRPr/>
            </a:pPr>
            <a:r>
              <a:rPr lang="en-US" altLang="zh-CN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Tìm các số tròn chục, các số có chữ số giống nhau</a:t>
            </a:r>
            <a:endParaRPr lang="en-US" altLang="zh-CN" dirty="0">
              <a:solidFill>
                <a:srgbClr val="FF000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54771" y="4677043"/>
            <a:ext cx="5561230" cy="399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20000"/>
              </a:lnSpc>
              <a:defRPr/>
            </a:pPr>
            <a:r>
              <a:rPr lang="en-US" altLang="zh-CN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So sánh số, tìm số liền trước, số liền sau, </a:t>
            </a:r>
            <a:r>
              <a:rPr lang="en-US" altLang="zh-CN" b="1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……</a:t>
            </a:r>
            <a:endParaRPr lang="en-US" altLang="zh-CN" b="1" dirty="0">
              <a:solidFill>
                <a:srgbClr val="FF000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A90ED42-8076-B608-519E-9C2FBFCC4D7E}"/>
              </a:ext>
            </a:extLst>
          </p:cNvPr>
          <p:cNvSpPr txBox="1"/>
          <p:nvPr/>
        </p:nvSpPr>
        <p:spPr>
          <a:xfrm>
            <a:off x="1675661" y="1862515"/>
            <a:ext cx="4138005" cy="399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20000"/>
              </a:lnSpc>
              <a:defRPr/>
            </a:pPr>
            <a:r>
              <a:rPr lang="en-US" altLang="zh-CN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điền các số từ 1 đến 100 vào các ô</a:t>
            </a:r>
            <a:endParaRPr lang="en-US" altLang="zh-CN" dirty="0">
              <a:solidFill>
                <a:srgbClr val="FF000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8852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13" grpId="0"/>
      <p:bldP spid="14" grpId="0"/>
      <p:bldP spid="15" grpId="0"/>
      <p:bldP spid="16" grpId="0"/>
      <p:bldP spid="18" grpId="0"/>
      <p:bldP spid="19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47EDC76-93E4-69B2-B3EB-FFBB9F9285CB}"/>
              </a:ext>
            </a:extLst>
          </p:cNvPr>
          <p:cNvSpPr txBox="1"/>
          <p:nvPr/>
        </p:nvSpPr>
        <p:spPr>
          <a:xfrm>
            <a:off x="1828800" y="1944244"/>
            <a:ext cx="423175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Lựa chọn dụng cụ và vật liệu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0EEADF-F242-4F8F-96FE-76601BA8159E}"/>
              </a:ext>
            </a:extLst>
          </p:cNvPr>
          <p:cNvSpPr txBox="1"/>
          <p:nvPr/>
        </p:nvSpPr>
        <p:spPr>
          <a:xfrm>
            <a:off x="1583167" y="2469099"/>
            <a:ext cx="578561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Giấy A4, bút màu, thước kẻ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5EBBBBE-4F8E-9E78-565A-A45F4445CFC4}"/>
              </a:ext>
            </a:extLst>
          </p:cNvPr>
          <p:cNvSpPr/>
          <p:nvPr/>
        </p:nvSpPr>
        <p:spPr>
          <a:xfrm>
            <a:off x="1626698" y="3393813"/>
            <a:ext cx="1524000" cy="838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13FA7AD-DE74-FA1D-AB8E-2F9C196B8D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5146575" y="5519003"/>
            <a:ext cx="1827964" cy="30152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4290" y="3087945"/>
            <a:ext cx="1643786" cy="139482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157FEDB-4B9A-D806-F6F3-33F7D06D9D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9792" y="2313576"/>
            <a:ext cx="1527400" cy="2118817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1D6891B1-8D83-BE3C-ADEC-4EE138DA49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574" y="4330766"/>
            <a:ext cx="2343401" cy="2376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A324FA5E-FFC7-53AC-44A3-4C5E0E4D14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877896">
            <a:off x="7858452" y="3125588"/>
            <a:ext cx="2870950" cy="1749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721849" y="363999"/>
            <a:ext cx="6748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</a:rPr>
              <a:t>LÀM </a:t>
            </a:r>
            <a:r>
              <a:rPr kumimoji="0" lang="vi-V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</a:rPr>
              <a:t>BẢNG CÁC SỐ TỪ 1 ĐẾN 100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493"/>
            <a:ext cx="1954771" cy="1350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072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21849" y="363999"/>
            <a:ext cx="6748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</a:rPr>
              <a:t>LÀM </a:t>
            </a:r>
            <a:r>
              <a:rPr kumimoji="0" lang="vi-V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</a:rPr>
              <a:t>BẢNG CÁC SỐ TỪ 1 ĐẾN 100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47EDC76-93E4-69B2-B3EB-FFBB9F9285CB}"/>
              </a:ext>
            </a:extLst>
          </p:cNvPr>
          <p:cNvSpPr txBox="1"/>
          <p:nvPr/>
        </p:nvSpPr>
        <p:spPr>
          <a:xfrm>
            <a:off x="1541719" y="1524501"/>
            <a:ext cx="100477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just">
              <a:defRPr/>
            </a:pPr>
            <a:r>
              <a:rPr lang="pt-BR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Làm bảng các số từ 1 đến 100 theo cách của em hoặc nhóm em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601969" y="2838893"/>
            <a:ext cx="6562760" cy="3604437"/>
            <a:chOff x="645077" y="2503356"/>
            <a:chExt cx="6257925" cy="3248025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5077" y="2503356"/>
              <a:ext cx="6257925" cy="3248025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14252" y="2619910"/>
              <a:ext cx="3174026" cy="3000054"/>
            </a:xfrm>
            <a:prstGeom prst="rect">
              <a:avLst/>
            </a:prstGeom>
          </p:spPr>
        </p:pic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493"/>
            <a:ext cx="1954771" cy="1350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319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6282466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6861" t="6259" r="5068" b="4879"/>
          <a:stretch/>
        </p:blipFill>
        <p:spPr>
          <a:xfrm>
            <a:off x="2146333" y="3200038"/>
            <a:ext cx="3431568" cy="346239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10241" y="1269401"/>
            <a:ext cx="17340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6000" b="1" dirty="0">
                <a:solidFill>
                  <a:srgbClr val="00206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100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52390" y="1777232"/>
            <a:ext cx="56692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6000" b="1" dirty="0">
                <a:solidFill>
                  <a:srgbClr val="00206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BẢNG CÁC SỐ TỪ 1 ĐẾN 100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A14CBFD-2C6F-E4A0-F468-3C5C731B2275}"/>
              </a:ext>
            </a:extLst>
          </p:cNvPr>
          <p:cNvSpPr txBox="1"/>
          <p:nvPr/>
        </p:nvSpPr>
        <p:spPr>
          <a:xfrm>
            <a:off x="7777779" y="684626"/>
            <a:ext cx="28185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vi-VN"/>
            </a:defPPr>
            <a:lvl1pPr>
              <a:defRPr sz="2400" b="1">
                <a:solidFill>
                  <a:srgbClr val="00A77D"/>
                </a:solidFill>
                <a:latin typeface="Muli" panose="00000500000000000000" pitchFamily="2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BÀI 10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7896112" y="3716225"/>
            <a:ext cx="2086983" cy="1722474"/>
            <a:chOff x="6678202" y="4890499"/>
            <a:chExt cx="1131133" cy="1011423"/>
          </a:xfrm>
        </p:grpSpPr>
        <p:sp>
          <p:nvSpPr>
            <p:cNvPr id="13" name="Oval 12"/>
            <p:cNvSpPr/>
            <p:nvPr/>
          </p:nvSpPr>
          <p:spPr>
            <a:xfrm>
              <a:off x="6678202" y="4890499"/>
              <a:ext cx="1011423" cy="101142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B1500B4-2A13-B105-884B-9C3A22343CC6}"/>
                </a:ext>
              </a:extLst>
            </p:cNvPr>
            <p:cNvSpPr txBox="1"/>
            <p:nvPr/>
          </p:nvSpPr>
          <p:spPr>
            <a:xfrm>
              <a:off x="6751245" y="5165377"/>
              <a:ext cx="1058090" cy="34337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Black" panose="02000000000000000000" pitchFamily="2" charset="0"/>
                  <a:ea typeface="Roboto Black" panose="02000000000000000000" pitchFamily="2" charset="0"/>
                  <a:cs typeface="+mn-cs"/>
                </a:rPr>
                <a:t>Tiết 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3968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/>
        </p:nvSpPr>
        <p:spPr>
          <a:xfrm>
            <a:off x="3098263" y="1372658"/>
            <a:ext cx="1182467" cy="1104729"/>
          </a:xfrm>
          <a:custGeom>
            <a:avLst/>
            <a:gdLst>
              <a:gd name="connsiteX0" fmla="*/ 0 w 1341954"/>
              <a:gd name="connsiteY0" fmla="*/ 475309 h 950617"/>
              <a:gd name="connsiteX1" fmla="*/ 670977 w 1341954"/>
              <a:gd name="connsiteY1" fmla="*/ 0 h 950617"/>
              <a:gd name="connsiteX2" fmla="*/ 1341954 w 1341954"/>
              <a:gd name="connsiteY2" fmla="*/ 475309 h 950617"/>
              <a:gd name="connsiteX3" fmla="*/ 670977 w 1341954"/>
              <a:gd name="connsiteY3" fmla="*/ 950618 h 950617"/>
              <a:gd name="connsiteX4" fmla="*/ 0 w 1341954"/>
              <a:gd name="connsiteY4" fmla="*/ 475309 h 950617"/>
              <a:gd name="connsiteX0" fmla="*/ 0 w 1182466"/>
              <a:gd name="connsiteY0" fmla="*/ 475513 h 950988"/>
              <a:gd name="connsiteX1" fmla="*/ 670977 w 1182466"/>
              <a:gd name="connsiteY1" fmla="*/ 204 h 950988"/>
              <a:gd name="connsiteX2" fmla="*/ 1182466 w 1182466"/>
              <a:gd name="connsiteY2" fmla="*/ 432983 h 950988"/>
              <a:gd name="connsiteX3" fmla="*/ 670977 w 1182466"/>
              <a:gd name="connsiteY3" fmla="*/ 950822 h 950988"/>
              <a:gd name="connsiteX4" fmla="*/ 0 w 1182466"/>
              <a:gd name="connsiteY4" fmla="*/ 475513 h 950988"/>
              <a:gd name="connsiteX0" fmla="*/ 0 w 1001713"/>
              <a:gd name="connsiteY0" fmla="*/ 497019 h 951463"/>
              <a:gd name="connsiteX1" fmla="*/ 490224 w 1001713"/>
              <a:gd name="connsiteY1" fmla="*/ 445 h 951463"/>
              <a:gd name="connsiteX2" fmla="*/ 1001713 w 1001713"/>
              <a:gd name="connsiteY2" fmla="*/ 433224 h 951463"/>
              <a:gd name="connsiteX3" fmla="*/ 490224 w 1001713"/>
              <a:gd name="connsiteY3" fmla="*/ 951063 h 951463"/>
              <a:gd name="connsiteX4" fmla="*/ 0 w 1001713"/>
              <a:gd name="connsiteY4" fmla="*/ 497019 h 951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1713" h="951463">
                <a:moveTo>
                  <a:pt x="0" y="497019"/>
                </a:moveTo>
                <a:cubicBezTo>
                  <a:pt x="0" y="234513"/>
                  <a:pt x="323272" y="11077"/>
                  <a:pt x="490224" y="445"/>
                </a:cubicBezTo>
                <a:cubicBezTo>
                  <a:pt x="657176" y="-10187"/>
                  <a:pt x="1001713" y="170718"/>
                  <a:pt x="1001713" y="433224"/>
                </a:cubicBezTo>
                <a:cubicBezTo>
                  <a:pt x="1001713" y="695730"/>
                  <a:pt x="657176" y="940431"/>
                  <a:pt x="490224" y="951063"/>
                </a:cubicBezTo>
                <a:cubicBezTo>
                  <a:pt x="323272" y="961695"/>
                  <a:pt x="0" y="759525"/>
                  <a:pt x="0" y="497019"/>
                </a:cubicBezTo>
                <a:close/>
              </a:path>
            </a:pathLst>
          </a:cu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</a:rPr>
              <a:t>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47EDC76-93E4-69B2-B3EB-FFBB9F9285CB}"/>
              </a:ext>
            </a:extLst>
          </p:cNvPr>
          <p:cNvSpPr txBox="1"/>
          <p:nvPr/>
        </p:nvSpPr>
        <p:spPr>
          <a:xfrm>
            <a:off x="4374170" y="1595598"/>
            <a:ext cx="429555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Tạo bảng có 10 hàng và 10 cột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B5D1F54-309B-99AD-2C03-4ACA1C3E44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2745" y="2611755"/>
            <a:ext cx="6669740" cy="424624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721849" y="363999"/>
            <a:ext cx="6748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</a:rPr>
              <a:t>LÀM </a:t>
            </a:r>
            <a:r>
              <a:rPr kumimoji="0" lang="vi-V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</a:rPr>
              <a:t>BẢNG CÁC SỐ TỪ 1 ĐẾN 100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493"/>
            <a:ext cx="1954771" cy="1350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288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F47EDC76-93E4-69B2-B3EB-FFBB9F9285CB}"/>
              </a:ext>
            </a:extLst>
          </p:cNvPr>
          <p:cNvSpPr txBox="1"/>
          <p:nvPr/>
        </p:nvSpPr>
        <p:spPr>
          <a:xfrm>
            <a:off x="4219664" y="1648758"/>
            <a:ext cx="415530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Ghi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số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từ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1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đến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100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vào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bảng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E851F5D-11A9-913B-8448-9B6C52BDF6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4409" y="2477387"/>
            <a:ext cx="7106771" cy="407613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692878" y="300204"/>
            <a:ext cx="6748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</a:rPr>
              <a:t>LÀM </a:t>
            </a:r>
            <a:r>
              <a:rPr kumimoji="0" lang="vi-V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</a:rPr>
              <a:t>BẢNG CÁC SỐ TỪ 1 ĐẾN 100</a:t>
            </a:r>
          </a:p>
        </p:txBody>
      </p:sp>
      <p:sp>
        <p:nvSpPr>
          <p:cNvPr id="12" name="Oval 6"/>
          <p:cNvSpPr/>
          <p:nvPr/>
        </p:nvSpPr>
        <p:spPr>
          <a:xfrm>
            <a:off x="2868538" y="1372658"/>
            <a:ext cx="1182467" cy="1104729"/>
          </a:xfrm>
          <a:custGeom>
            <a:avLst/>
            <a:gdLst>
              <a:gd name="connsiteX0" fmla="*/ 0 w 1341954"/>
              <a:gd name="connsiteY0" fmla="*/ 475309 h 950617"/>
              <a:gd name="connsiteX1" fmla="*/ 670977 w 1341954"/>
              <a:gd name="connsiteY1" fmla="*/ 0 h 950617"/>
              <a:gd name="connsiteX2" fmla="*/ 1341954 w 1341954"/>
              <a:gd name="connsiteY2" fmla="*/ 475309 h 950617"/>
              <a:gd name="connsiteX3" fmla="*/ 670977 w 1341954"/>
              <a:gd name="connsiteY3" fmla="*/ 950618 h 950617"/>
              <a:gd name="connsiteX4" fmla="*/ 0 w 1341954"/>
              <a:gd name="connsiteY4" fmla="*/ 475309 h 950617"/>
              <a:gd name="connsiteX0" fmla="*/ 0 w 1182466"/>
              <a:gd name="connsiteY0" fmla="*/ 475513 h 950988"/>
              <a:gd name="connsiteX1" fmla="*/ 670977 w 1182466"/>
              <a:gd name="connsiteY1" fmla="*/ 204 h 950988"/>
              <a:gd name="connsiteX2" fmla="*/ 1182466 w 1182466"/>
              <a:gd name="connsiteY2" fmla="*/ 432983 h 950988"/>
              <a:gd name="connsiteX3" fmla="*/ 670977 w 1182466"/>
              <a:gd name="connsiteY3" fmla="*/ 950822 h 950988"/>
              <a:gd name="connsiteX4" fmla="*/ 0 w 1182466"/>
              <a:gd name="connsiteY4" fmla="*/ 475513 h 950988"/>
              <a:gd name="connsiteX0" fmla="*/ 0 w 1001713"/>
              <a:gd name="connsiteY0" fmla="*/ 497019 h 951463"/>
              <a:gd name="connsiteX1" fmla="*/ 490224 w 1001713"/>
              <a:gd name="connsiteY1" fmla="*/ 445 h 951463"/>
              <a:gd name="connsiteX2" fmla="*/ 1001713 w 1001713"/>
              <a:gd name="connsiteY2" fmla="*/ 433224 h 951463"/>
              <a:gd name="connsiteX3" fmla="*/ 490224 w 1001713"/>
              <a:gd name="connsiteY3" fmla="*/ 951063 h 951463"/>
              <a:gd name="connsiteX4" fmla="*/ 0 w 1001713"/>
              <a:gd name="connsiteY4" fmla="*/ 497019 h 951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1713" h="951463">
                <a:moveTo>
                  <a:pt x="0" y="497019"/>
                </a:moveTo>
                <a:cubicBezTo>
                  <a:pt x="0" y="234513"/>
                  <a:pt x="323272" y="11077"/>
                  <a:pt x="490224" y="445"/>
                </a:cubicBezTo>
                <a:cubicBezTo>
                  <a:pt x="657176" y="-10187"/>
                  <a:pt x="1001713" y="170718"/>
                  <a:pt x="1001713" y="433224"/>
                </a:cubicBezTo>
                <a:cubicBezTo>
                  <a:pt x="1001713" y="695730"/>
                  <a:pt x="657176" y="940431"/>
                  <a:pt x="490224" y="951063"/>
                </a:cubicBezTo>
                <a:cubicBezTo>
                  <a:pt x="323272" y="961695"/>
                  <a:pt x="0" y="759525"/>
                  <a:pt x="0" y="497019"/>
                </a:cubicBezTo>
                <a:close/>
              </a:path>
            </a:pathLst>
          </a:cu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</a:rPr>
              <a:t>2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493"/>
            <a:ext cx="1954771" cy="1350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52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F47EDC76-93E4-69B2-B3EB-FFBB9F9285CB}"/>
              </a:ext>
            </a:extLst>
          </p:cNvPr>
          <p:cNvSpPr txBox="1"/>
          <p:nvPr/>
        </p:nvSpPr>
        <p:spPr>
          <a:xfrm>
            <a:off x="5452251" y="1728513"/>
            <a:ext cx="162903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Tra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ng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trí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2E894D0-F301-4DAE-7C9C-DAF42FAC84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5016" y="2444745"/>
            <a:ext cx="7132320" cy="417694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737627" y="427794"/>
            <a:ext cx="6748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</a:rPr>
              <a:t>LÀM </a:t>
            </a:r>
            <a:r>
              <a:rPr kumimoji="0" lang="vi-V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</a:rPr>
              <a:t>BẢNG CÁC SỐ TỪ 1 ĐẾN 100</a:t>
            </a:r>
          </a:p>
        </p:txBody>
      </p:sp>
      <p:sp>
        <p:nvSpPr>
          <p:cNvPr id="13" name="Oval 6"/>
          <p:cNvSpPr/>
          <p:nvPr/>
        </p:nvSpPr>
        <p:spPr>
          <a:xfrm>
            <a:off x="3098264" y="1545481"/>
            <a:ext cx="1182467" cy="1104729"/>
          </a:xfrm>
          <a:custGeom>
            <a:avLst/>
            <a:gdLst>
              <a:gd name="connsiteX0" fmla="*/ 0 w 1341954"/>
              <a:gd name="connsiteY0" fmla="*/ 475309 h 950617"/>
              <a:gd name="connsiteX1" fmla="*/ 670977 w 1341954"/>
              <a:gd name="connsiteY1" fmla="*/ 0 h 950617"/>
              <a:gd name="connsiteX2" fmla="*/ 1341954 w 1341954"/>
              <a:gd name="connsiteY2" fmla="*/ 475309 h 950617"/>
              <a:gd name="connsiteX3" fmla="*/ 670977 w 1341954"/>
              <a:gd name="connsiteY3" fmla="*/ 950618 h 950617"/>
              <a:gd name="connsiteX4" fmla="*/ 0 w 1341954"/>
              <a:gd name="connsiteY4" fmla="*/ 475309 h 950617"/>
              <a:gd name="connsiteX0" fmla="*/ 0 w 1182466"/>
              <a:gd name="connsiteY0" fmla="*/ 475513 h 950988"/>
              <a:gd name="connsiteX1" fmla="*/ 670977 w 1182466"/>
              <a:gd name="connsiteY1" fmla="*/ 204 h 950988"/>
              <a:gd name="connsiteX2" fmla="*/ 1182466 w 1182466"/>
              <a:gd name="connsiteY2" fmla="*/ 432983 h 950988"/>
              <a:gd name="connsiteX3" fmla="*/ 670977 w 1182466"/>
              <a:gd name="connsiteY3" fmla="*/ 950822 h 950988"/>
              <a:gd name="connsiteX4" fmla="*/ 0 w 1182466"/>
              <a:gd name="connsiteY4" fmla="*/ 475513 h 950988"/>
              <a:gd name="connsiteX0" fmla="*/ 0 w 1001713"/>
              <a:gd name="connsiteY0" fmla="*/ 497019 h 951463"/>
              <a:gd name="connsiteX1" fmla="*/ 490224 w 1001713"/>
              <a:gd name="connsiteY1" fmla="*/ 445 h 951463"/>
              <a:gd name="connsiteX2" fmla="*/ 1001713 w 1001713"/>
              <a:gd name="connsiteY2" fmla="*/ 433224 h 951463"/>
              <a:gd name="connsiteX3" fmla="*/ 490224 w 1001713"/>
              <a:gd name="connsiteY3" fmla="*/ 951063 h 951463"/>
              <a:gd name="connsiteX4" fmla="*/ 0 w 1001713"/>
              <a:gd name="connsiteY4" fmla="*/ 497019 h 951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1713" h="951463">
                <a:moveTo>
                  <a:pt x="0" y="497019"/>
                </a:moveTo>
                <a:cubicBezTo>
                  <a:pt x="0" y="234513"/>
                  <a:pt x="323272" y="11077"/>
                  <a:pt x="490224" y="445"/>
                </a:cubicBezTo>
                <a:cubicBezTo>
                  <a:pt x="657176" y="-10187"/>
                  <a:pt x="1001713" y="170718"/>
                  <a:pt x="1001713" y="433224"/>
                </a:cubicBezTo>
                <a:cubicBezTo>
                  <a:pt x="1001713" y="695730"/>
                  <a:pt x="657176" y="940431"/>
                  <a:pt x="490224" y="951063"/>
                </a:cubicBezTo>
                <a:cubicBezTo>
                  <a:pt x="323272" y="961695"/>
                  <a:pt x="0" y="759525"/>
                  <a:pt x="0" y="497019"/>
                </a:cubicBezTo>
                <a:close/>
              </a:path>
            </a:pathLst>
          </a:cu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</a:rPr>
              <a:t>3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493"/>
            <a:ext cx="1954771" cy="1350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344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F47EDC76-93E4-69B2-B3EB-FFBB9F9285CB}"/>
              </a:ext>
            </a:extLst>
          </p:cNvPr>
          <p:cNvSpPr txBox="1"/>
          <p:nvPr/>
        </p:nvSpPr>
        <p:spPr>
          <a:xfrm>
            <a:off x="4678653" y="1496864"/>
            <a:ext cx="401328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Cho bảng</a:t>
            </a:r>
            <a:r>
              <a:rPr kumimoji="0" lang="en-US" sz="2400" b="0" i="0" u="none" strike="noStrike" kern="1200" cap="none" spc="0" normalizeH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vào bìa ni-lông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609FE76-7573-CB50-C827-E4D8C1AF5B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3546270" y="1041612"/>
            <a:ext cx="4385872" cy="693868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2721849" y="363999"/>
            <a:ext cx="6748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</a:rPr>
              <a:t>LÀM </a:t>
            </a:r>
            <a:r>
              <a:rPr kumimoji="0" lang="vi-V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</a:rPr>
              <a:t>BẢNG CÁC SỐ TỪ 1 ĐẾN 100</a:t>
            </a:r>
          </a:p>
        </p:txBody>
      </p:sp>
      <p:sp>
        <p:nvSpPr>
          <p:cNvPr id="13" name="Oval 6"/>
          <p:cNvSpPr/>
          <p:nvPr/>
        </p:nvSpPr>
        <p:spPr>
          <a:xfrm>
            <a:off x="3193642" y="1129166"/>
            <a:ext cx="1182467" cy="1104729"/>
          </a:xfrm>
          <a:custGeom>
            <a:avLst/>
            <a:gdLst>
              <a:gd name="connsiteX0" fmla="*/ 0 w 1341954"/>
              <a:gd name="connsiteY0" fmla="*/ 475309 h 950617"/>
              <a:gd name="connsiteX1" fmla="*/ 670977 w 1341954"/>
              <a:gd name="connsiteY1" fmla="*/ 0 h 950617"/>
              <a:gd name="connsiteX2" fmla="*/ 1341954 w 1341954"/>
              <a:gd name="connsiteY2" fmla="*/ 475309 h 950617"/>
              <a:gd name="connsiteX3" fmla="*/ 670977 w 1341954"/>
              <a:gd name="connsiteY3" fmla="*/ 950618 h 950617"/>
              <a:gd name="connsiteX4" fmla="*/ 0 w 1341954"/>
              <a:gd name="connsiteY4" fmla="*/ 475309 h 950617"/>
              <a:gd name="connsiteX0" fmla="*/ 0 w 1182466"/>
              <a:gd name="connsiteY0" fmla="*/ 475513 h 950988"/>
              <a:gd name="connsiteX1" fmla="*/ 670977 w 1182466"/>
              <a:gd name="connsiteY1" fmla="*/ 204 h 950988"/>
              <a:gd name="connsiteX2" fmla="*/ 1182466 w 1182466"/>
              <a:gd name="connsiteY2" fmla="*/ 432983 h 950988"/>
              <a:gd name="connsiteX3" fmla="*/ 670977 w 1182466"/>
              <a:gd name="connsiteY3" fmla="*/ 950822 h 950988"/>
              <a:gd name="connsiteX4" fmla="*/ 0 w 1182466"/>
              <a:gd name="connsiteY4" fmla="*/ 475513 h 950988"/>
              <a:gd name="connsiteX0" fmla="*/ 0 w 1001713"/>
              <a:gd name="connsiteY0" fmla="*/ 497019 h 951463"/>
              <a:gd name="connsiteX1" fmla="*/ 490224 w 1001713"/>
              <a:gd name="connsiteY1" fmla="*/ 445 h 951463"/>
              <a:gd name="connsiteX2" fmla="*/ 1001713 w 1001713"/>
              <a:gd name="connsiteY2" fmla="*/ 433224 h 951463"/>
              <a:gd name="connsiteX3" fmla="*/ 490224 w 1001713"/>
              <a:gd name="connsiteY3" fmla="*/ 951063 h 951463"/>
              <a:gd name="connsiteX4" fmla="*/ 0 w 1001713"/>
              <a:gd name="connsiteY4" fmla="*/ 497019 h 951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1713" h="951463">
                <a:moveTo>
                  <a:pt x="0" y="497019"/>
                </a:moveTo>
                <a:cubicBezTo>
                  <a:pt x="0" y="234513"/>
                  <a:pt x="323272" y="11077"/>
                  <a:pt x="490224" y="445"/>
                </a:cubicBezTo>
                <a:cubicBezTo>
                  <a:pt x="657176" y="-10187"/>
                  <a:pt x="1001713" y="170718"/>
                  <a:pt x="1001713" y="433224"/>
                </a:cubicBezTo>
                <a:cubicBezTo>
                  <a:pt x="1001713" y="695730"/>
                  <a:pt x="657176" y="940431"/>
                  <a:pt x="490224" y="951063"/>
                </a:cubicBezTo>
                <a:cubicBezTo>
                  <a:pt x="323272" y="961695"/>
                  <a:pt x="0" y="759525"/>
                  <a:pt x="0" y="497019"/>
                </a:cubicBezTo>
                <a:close/>
              </a:path>
            </a:pathLst>
          </a:cu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</a:rPr>
              <a:t>4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493"/>
            <a:ext cx="1954771" cy="1350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772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5719224" y="2065104"/>
            <a:ext cx="4597359" cy="467474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2345074" y="363999"/>
            <a:ext cx="67483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</a:rPr>
              <a:t>KIỂM TRA VÀ ĐIỀU CHỈNH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83118" y="2843100"/>
            <a:ext cx="412907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D1232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Wingdings" panose="05000000000000000000" pitchFamily="2" charset="2"/>
              </a:rPr>
              <a:t>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Wingdings" panose="05000000000000000000" pitchFamily="2" charset="2"/>
              </a:rPr>
              <a:t> 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Viết đúng vị trí các số từ 1 đến 100.</a:t>
            </a:r>
            <a:b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vi-VN" sz="2400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Wingdings" panose="05000000000000000000" pitchFamily="2" charset="2"/>
              </a:rPr>
              <a:t> 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Trang trí sáng tạo, đẹp mắt.</a:t>
            </a:r>
            <a:b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r>
              <a:rPr lang="vi-VN" sz="2400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Wingdings" panose="05000000000000000000" pitchFamily="2" charset="2"/>
              </a:rPr>
              <a:t> 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Viết, đánh dấu và xoá được. </a:t>
            </a:r>
            <a:b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endParaRPr kumimoji="0" lang="vi-VN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-113795" y="3740646"/>
            <a:ext cx="2154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Sản phẩm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889108" y="2081370"/>
            <a:ext cx="4077221" cy="4607924"/>
            <a:chOff x="1280507" y="2107438"/>
            <a:chExt cx="4211782" cy="4715279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DCB721B-AFB2-7378-21C7-A880C5457474}"/>
                </a:ext>
              </a:extLst>
            </p:cNvPr>
            <p:cNvSpPr/>
            <p:nvPr/>
          </p:nvSpPr>
          <p:spPr>
            <a:xfrm>
              <a:off x="1448291" y="2107438"/>
              <a:ext cx="3526554" cy="471527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2" name="Star: 5 Points 13">
              <a:extLst>
                <a:ext uri="{FF2B5EF4-FFF2-40B4-BE49-F238E27FC236}">
                  <a16:creationId xmlns:a16="http://schemas.microsoft.com/office/drawing/2014/main" id="{7BEBB71C-4E05-731D-1D59-BE4EE904D791}"/>
                </a:ext>
              </a:extLst>
            </p:cNvPr>
            <p:cNvSpPr/>
            <p:nvPr/>
          </p:nvSpPr>
          <p:spPr>
            <a:xfrm>
              <a:off x="2055356" y="2197554"/>
              <a:ext cx="2272747" cy="1812620"/>
            </a:xfrm>
            <a:prstGeom prst="star5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pic>
          <p:nvPicPr>
            <p:cNvPr id="15" name="Picture 4">
              <a:extLst>
                <a:ext uri="{FF2B5EF4-FFF2-40B4-BE49-F238E27FC236}">
                  <a16:creationId xmlns:a16="http://schemas.microsoft.com/office/drawing/2014/main" id="{90F674B6-B8A8-BD9A-5012-E6035B190BE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062351" y="4411803"/>
              <a:ext cx="2331421" cy="23489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3ECE9DD-F1C9-4EEB-37D8-BEC91C2A5F4A}"/>
                </a:ext>
              </a:extLst>
            </p:cNvPr>
            <p:cNvSpPr txBox="1"/>
            <p:nvPr/>
          </p:nvSpPr>
          <p:spPr>
            <a:xfrm>
              <a:off x="2803487" y="2947075"/>
              <a:ext cx="8528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100</a:t>
              </a:r>
              <a:endPara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pic>
          <p:nvPicPr>
            <p:cNvPr id="17" name="Picture 6">
              <a:extLst>
                <a:ext uri="{FF2B5EF4-FFF2-40B4-BE49-F238E27FC236}">
                  <a16:creationId xmlns:a16="http://schemas.microsoft.com/office/drawing/2014/main" id="{031B6E51-EB04-8A03-4B76-1C7106DC07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46040">
              <a:off x="3679668" y="2948796"/>
              <a:ext cx="1812621" cy="18126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8">
              <a:extLst>
                <a:ext uri="{FF2B5EF4-FFF2-40B4-BE49-F238E27FC236}">
                  <a16:creationId xmlns:a16="http://schemas.microsoft.com/office/drawing/2014/main" id="{A670B005-23DD-B943-82C0-332F2AD239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666606">
              <a:off x="1321758" y="3376814"/>
              <a:ext cx="1104613" cy="11871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493"/>
            <a:ext cx="1954771" cy="1350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946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10" grpId="0"/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969125" y="475986"/>
            <a:ext cx="58193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PHIẾU HỌC TẬP SỐ 4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67344" y="1655190"/>
            <a:ext cx="9257311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vi-VN" sz="2000" b="1">
                <a:latin typeface="Roboto" panose="02000000000000000000" pitchFamily="2" charset="0"/>
                <a:ea typeface="Roboto" panose="02000000000000000000" pitchFamily="2" charset="0"/>
              </a:rPr>
              <a:t>Sử dụng bảng các số từ 1 đến 100 vừa làm, trả lời các câu hỏi sau: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vi-VN" sz="2000" b="1">
                <a:latin typeface="Roboto" panose="02000000000000000000" pitchFamily="2" charset="0"/>
                <a:ea typeface="Roboto" panose="02000000000000000000" pitchFamily="2" charset="0"/>
              </a:rPr>
              <a:t>a. </a:t>
            </a:r>
            <a:r>
              <a:rPr lang="vi-VN" sz="2000">
                <a:latin typeface="Roboto" panose="02000000000000000000" pitchFamily="2" charset="0"/>
                <a:ea typeface="Roboto" panose="02000000000000000000" pitchFamily="2" charset="0"/>
              </a:rPr>
              <a:t>Tôi là số lớn nhất có hai chữ số. Đố bạn tôi là số mấy?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>
                <a:latin typeface="Roboto" panose="02000000000000000000" pitchFamily="2" charset="0"/>
                <a:ea typeface="Roboto" panose="02000000000000000000" pitchFamily="2" charset="0"/>
              </a:rPr>
              <a:t>………………………………………………………………………………………………………….………………………..</a:t>
            </a:r>
            <a:endParaRPr lang="vi-VN" sz="200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vi-VN" sz="2000" b="1">
                <a:latin typeface="Roboto" panose="02000000000000000000" pitchFamily="2" charset="0"/>
                <a:ea typeface="Roboto" panose="02000000000000000000" pitchFamily="2" charset="0"/>
              </a:rPr>
              <a:t>b. </a:t>
            </a:r>
            <a:r>
              <a:rPr lang="vi-VN" sz="2000">
                <a:latin typeface="Roboto" panose="02000000000000000000" pitchFamily="2" charset="0"/>
                <a:ea typeface="Roboto" panose="02000000000000000000" pitchFamily="2" charset="0"/>
              </a:rPr>
              <a:t>Chúng tôi là những số có số chục là 4. Đố bạn tìm được chúng tôi.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>
                <a:latin typeface="Roboto" panose="02000000000000000000" pitchFamily="2" charset="0"/>
                <a:ea typeface="Roboto" panose="02000000000000000000" pitchFamily="2" charset="0"/>
              </a:rPr>
              <a:t>………………………………………………………………………………………………………….…………………</a:t>
            </a:r>
            <a:r>
              <a:rPr lang="vi-VN" sz="2000">
                <a:latin typeface="Roboto" panose="02000000000000000000" pitchFamily="2" charset="0"/>
                <a:ea typeface="Roboto" panose="02000000000000000000" pitchFamily="2" charset="0"/>
              </a:rPr>
              <a:t>	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vi-VN" sz="2000" b="1">
                <a:latin typeface="Roboto" panose="02000000000000000000" pitchFamily="2" charset="0"/>
                <a:ea typeface="Roboto" panose="02000000000000000000" pitchFamily="2" charset="0"/>
              </a:rPr>
              <a:t>c. </a:t>
            </a:r>
            <a:r>
              <a:rPr lang="vi-VN" sz="2000">
                <a:latin typeface="Roboto" panose="02000000000000000000" pitchFamily="2" charset="0"/>
                <a:ea typeface="Roboto" panose="02000000000000000000" pitchFamily="2" charset="0"/>
              </a:rPr>
              <a:t>Chúng tôi là những số có số đơn vị là 9. Đố bạn tìm được chúng tôi.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>
                <a:latin typeface="Roboto" panose="02000000000000000000" pitchFamily="2" charset="0"/>
                <a:ea typeface="Roboto" panose="02000000000000000000" pitchFamily="2" charset="0"/>
              </a:rPr>
              <a:t>………………………………………………………………………………………………………….…………………</a:t>
            </a:r>
            <a:r>
              <a:rPr lang="vi-VN" sz="2000" b="1">
                <a:latin typeface="Roboto" panose="02000000000000000000" pitchFamily="2" charset="0"/>
                <a:ea typeface="Roboto" panose="02000000000000000000" pitchFamily="2" charset="0"/>
              </a:rPr>
              <a:t>	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vi-VN" sz="2000" b="1">
                <a:latin typeface="Roboto" panose="02000000000000000000" pitchFamily="2" charset="0"/>
                <a:ea typeface="Roboto" panose="02000000000000000000" pitchFamily="2" charset="0"/>
              </a:rPr>
              <a:t>d. </a:t>
            </a:r>
            <a:r>
              <a:rPr lang="vi-VN" sz="2000">
                <a:latin typeface="Roboto" panose="02000000000000000000" pitchFamily="2" charset="0"/>
                <a:ea typeface="Roboto" panose="02000000000000000000" pitchFamily="2" charset="0"/>
              </a:rPr>
              <a:t>Đố bạn số 69 và số 72, số nào lớn hơn?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000">
                <a:latin typeface="Roboto" panose="02000000000000000000" pitchFamily="2" charset="0"/>
                <a:ea typeface="Roboto" panose="02000000000000000000" pitchFamily="2" charset="0"/>
              </a:rPr>
              <a:t>………………………………………………………………………………………………………….………………………..</a:t>
            </a:r>
            <a:endParaRPr lang="vi-VN" sz="200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493"/>
            <a:ext cx="1954771" cy="1350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859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/>
          <p:cNvSpPr txBox="1"/>
          <p:nvPr/>
        </p:nvSpPr>
        <p:spPr>
          <a:xfrm>
            <a:off x="3560261" y="287510"/>
            <a:ext cx="48500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</a:rPr>
              <a:t>TRÒ </a:t>
            </a:r>
            <a:r>
              <a:rPr kumimoji="0" lang="vi-V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</a:rPr>
              <a:t>CHƠI “TÌM SỐ”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505857" y="1130009"/>
            <a:ext cx="9466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Sử dụng bảng các số từ 1 đến 100 vừa làm, trả lời các câu hỏi </a:t>
            </a:r>
            <a:r>
              <a:rPr kumimoji="0" lang="vi-VN" sz="24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sau:</a:t>
            </a:r>
            <a:endParaRPr kumimoji="0" lang="vi-VN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D4DAD3-8195-E39A-668F-5D1DB27CB10D}"/>
              </a:ext>
            </a:extLst>
          </p:cNvPr>
          <p:cNvSpPr txBox="1"/>
          <p:nvPr/>
        </p:nvSpPr>
        <p:spPr>
          <a:xfrm>
            <a:off x="6709505" y="2896914"/>
            <a:ext cx="44895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Tôi 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là số lớn nhất có hai chữ số. Đố bạn tôi là số </a:t>
            </a:r>
            <a:r>
              <a:rPr kumimoji="0" lang="vi-VN" sz="24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mấy?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609FE76-7573-CB50-C827-E4D8C1AF5B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392" y="1841177"/>
            <a:ext cx="4804696" cy="484091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 rot="16200000">
            <a:off x="4955673" y="5870071"/>
            <a:ext cx="531629" cy="572358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D4DAD3-8195-E39A-668F-5D1DB27CB10D}"/>
              </a:ext>
            </a:extLst>
          </p:cNvPr>
          <p:cNvSpPr txBox="1"/>
          <p:nvPr/>
        </p:nvSpPr>
        <p:spPr>
          <a:xfrm>
            <a:off x="7496315" y="4708201"/>
            <a:ext cx="914039" cy="707886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Roboto" panose="02000000000000000000" pitchFamily="2" charset="0"/>
              </a:rPr>
              <a:t>99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  <a:cs typeface="Roboto" panose="02000000000000000000" pitchFamily="2" charset="0"/>
            </a:endParaRPr>
          </a:p>
        </p:txBody>
      </p:sp>
      <p:cxnSp>
        <p:nvCxnSpPr>
          <p:cNvPr id="3" name="Straight Arrow Connector 2"/>
          <p:cNvCxnSpPr>
            <a:stCxn id="8" idx="1"/>
          </p:cNvCxnSpPr>
          <p:nvPr/>
        </p:nvCxnSpPr>
        <p:spPr>
          <a:xfrm flipH="1">
            <a:off x="5603359" y="5062144"/>
            <a:ext cx="1892956" cy="82829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493"/>
            <a:ext cx="1954771" cy="1350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067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20" grpId="0"/>
      <p:bldP spid="7" grpId="0" animBg="1"/>
      <p:bldP spid="7" grpId="1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/>
          <p:cNvSpPr txBox="1"/>
          <p:nvPr/>
        </p:nvSpPr>
        <p:spPr>
          <a:xfrm>
            <a:off x="3560261" y="287510"/>
            <a:ext cx="48500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</a:rPr>
              <a:t>TRÒ </a:t>
            </a:r>
            <a:r>
              <a:rPr kumimoji="0" lang="vi-V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</a:rPr>
              <a:t>CHƠI “TÌM SỐ”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550551" y="1111344"/>
            <a:ext cx="9466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Sử dụng bảng các số từ 1 đến 100 vừa làm, trả lời các câu hỏi </a:t>
            </a:r>
            <a:r>
              <a:rPr kumimoji="0" lang="vi-VN" sz="24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sau:</a:t>
            </a:r>
            <a:endParaRPr kumimoji="0" lang="vi-VN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D4DAD3-8195-E39A-668F-5D1DB27CB10D}"/>
              </a:ext>
            </a:extLst>
          </p:cNvPr>
          <p:cNvSpPr txBox="1"/>
          <p:nvPr/>
        </p:nvSpPr>
        <p:spPr>
          <a:xfrm>
            <a:off x="6322495" y="2615196"/>
            <a:ext cx="53798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Chúng tôi là những số có số chục là 4. Đố bạn tìm được chúng tôi.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609FE76-7573-CB50-C827-E4D8C1AF5B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392" y="1841177"/>
            <a:ext cx="4804696" cy="484091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4D4DAD3-8195-E39A-668F-5D1DB27CB10D}"/>
              </a:ext>
            </a:extLst>
          </p:cNvPr>
          <p:cNvSpPr txBox="1"/>
          <p:nvPr/>
        </p:nvSpPr>
        <p:spPr>
          <a:xfrm>
            <a:off x="6922158" y="3815678"/>
            <a:ext cx="4582270" cy="1323439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>
                <a:solidFill>
                  <a:srgbClr val="FF0000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" panose="02000000000000000000" pitchFamily="2" charset="0"/>
              </a:rPr>
              <a:t>40, 41, 42, 43, 44, 45, 46, 47, 48, 49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  <a:cs typeface="Roboto" panose="02000000000000000000" pitchFamily="2" charset="0"/>
            </a:endParaRPr>
          </a:p>
        </p:txBody>
      </p:sp>
      <p:cxnSp>
        <p:nvCxnSpPr>
          <p:cNvPr id="3" name="Straight Arrow Connector 2"/>
          <p:cNvCxnSpPr>
            <a:stCxn id="8" idx="1"/>
          </p:cNvCxnSpPr>
          <p:nvPr/>
        </p:nvCxnSpPr>
        <p:spPr>
          <a:xfrm flipH="1" flipV="1">
            <a:off x="5406474" y="4221126"/>
            <a:ext cx="1515684" cy="25627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493"/>
            <a:ext cx="1954771" cy="1350335"/>
          </a:xfrm>
          <a:prstGeom prst="rect">
            <a:avLst/>
          </a:prstGeom>
        </p:spPr>
      </p:pic>
      <p:sp>
        <p:nvSpPr>
          <p:cNvPr id="2" name="Freeform: Shape 1">
            <a:extLst>
              <a:ext uri="{FF2B5EF4-FFF2-40B4-BE49-F238E27FC236}">
                <a16:creationId xmlns:a16="http://schemas.microsoft.com/office/drawing/2014/main" id="{28BF3797-2846-76FB-26A5-865B2EF1A20C}"/>
              </a:ext>
            </a:extLst>
          </p:cNvPr>
          <p:cNvSpPr/>
          <p:nvPr/>
        </p:nvSpPr>
        <p:spPr>
          <a:xfrm>
            <a:off x="1678581" y="3404040"/>
            <a:ext cx="4171390" cy="945222"/>
          </a:xfrm>
          <a:custGeom>
            <a:avLst/>
            <a:gdLst>
              <a:gd name="connsiteX0" fmla="*/ 3801438 w 4171390"/>
              <a:gd name="connsiteY0" fmla="*/ 92467 h 945222"/>
              <a:gd name="connsiteX1" fmla="*/ 3750067 w 4171390"/>
              <a:gd name="connsiteY1" fmla="*/ 102741 h 945222"/>
              <a:gd name="connsiteX2" fmla="*/ 3729519 w 4171390"/>
              <a:gd name="connsiteY2" fmla="*/ 123290 h 945222"/>
              <a:gd name="connsiteX3" fmla="*/ 3667874 w 4171390"/>
              <a:gd name="connsiteY3" fmla="*/ 215757 h 945222"/>
              <a:gd name="connsiteX4" fmla="*/ 3637051 w 4171390"/>
              <a:gd name="connsiteY4" fmla="*/ 369869 h 945222"/>
              <a:gd name="connsiteX5" fmla="*/ 3544584 w 4171390"/>
              <a:gd name="connsiteY5" fmla="*/ 482885 h 945222"/>
              <a:gd name="connsiteX6" fmla="*/ 3493213 w 4171390"/>
              <a:gd name="connsiteY6" fmla="*/ 493159 h 945222"/>
              <a:gd name="connsiteX7" fmla="*/ 3256908 w 4171390"/>
              <a:gd name="connsiteY7" fmla="*/ 534256 h 945222"/>
              <a:gd name="connsiteX8" fmla="*/ 2661007 w 4171390"/>
              <a:gd name="connsiteY8" fmla="*/ 523982 h 945222"/>
              <a:gd name="connsiteX9" fmla="*/ 2424701 w 4171390"/>
              <a:gd name="connsiteY9" fmla="*/ 503433 h 945222"/>
              <a:gd name="connsiteX10" fmla="*/ 1684962 w 4171390"/>
              <a:gd name="connsiteY10" fmla="*/ 472611 h 945222"/>
              <a:gd name="connsiteX11" fmla="*/ 1571946 w 4171390"/>
              <a:gd name="connsiteY11" fmla="*/ 452063 h 945222"/>
              <a:gd name="connsiteX12" fmla="*/ 472611 w 4171390"/>
              <a:gd name="connsiteY12" fmla="*/ 472611 h 945222"/>
              <a:gd name="connsiteX13" fmla="*/ 380144 w 4171390"/>
              <a:gd name="connsiteY13" fmla="*/ 482885 h 945222"/>
              <a:gd name="connsiteX14" fmla="*/ 236305 w 4171390"/>
              <a:gd name="connsiteY14" fmla="*/ 493159 h 945222"/>
              <a:gd name="connsiteX15" fmla="*/ 41096 w 4171390"/>
              <a:gd name="connsiteY15" fmla="*/ 534256 h 945222"/>
              <a:gd name="connsiteX16" fmla="*/ 10274 w 4171390"/>
              <a:gd name="connsiteY16" fmla="*/ 565078 h 945222"/>
              <a:gd name="connsiteX17" fmla="*/ 0 w 4171390"/>
              <a:gd name="connsiteY17" fmla="*/ 616449 h 945222"/>
              <a:gd name="connsiteX18" fmla="*/ 10274 w 4171390"/>
              <a:gd name="connsiteY18" fmla="*/ 667820 h 945222"/>
              <a:gd name="connsiteX19" fmla="*/ 30822 w 4171390"/>
              <a:gd name="connsiteY19" fmla="*/ 739739 h 945222"/>
              <a:gd name="connsiteX20" fmla="*/ 51371 w 4171390"/>
              <a:gd name="connsiteY20" fmla="*/ 780836 h 945222"/>
              <a:gd name="connsiteX21" fmla="*/ 61645 w 4171390"/>
              <a:gd name="connsiteY21" fmla="*/ 821932 h 945222"/>
              <a:gd name="connsiteX22" fmla="*/ 92467 w 4171390"/>
              <a:gd name="connsiteY22" fmla="*/ 852755 h 945222"/>
              <a:gd name="connsiteX23" fmla="*/ 215757 w 4171390"/>
              <a:gd name="connsiteY23" fmla="*/ 904126 h 945222"/>
              <a:gd name="connsiteX24" fmla="*/ 339047 w 4171390"/>
              <a:gd name="connsiteY24" fmla="*/ 945222 h 945222"/>
              <a:gd name="connsiteX25" fmla="*/ 698642 w 4171390"/>
              <a:gd name="connsiteY25" fmla="*/ 934948 h 945222"/>
              <a:gd name="connsiteX26" fmla="*/ 770562 w 4171390"/>
              <a:gd name="connsiteY26" fmla="*/ 924674 h 945222"/>
              <a:gd name="connsiteX27" fmla="*/ 1263721 w 4171390"/>
              <a:gd name="connsiteY27" fmla="*/ 945222 h 945222"/>
              <a:gd name="connsiteX28" fmla="*/ 1602768 w 4171390"/>
              <a:gd name="connsiteY28" fmla="*/ 934948 h 945222"/>
              <a:gd name="connsiteX29" fmla="*/ 2003460 w 4171390"/>
              <a:gd name="connsiteY29" fmla="*/ 914400 h 945222"/>
              <a:gd name="connsiteX30" fmla="*/ 2085654 w 4171390"/>
              <a:gd name="connsiteY30" fmla="*/ 904126 h 945222"/>
              <a:gd name="connsiteX31" fmla="*/ 2157573 w 4171390"/>
              <a:gd name="connsiteY31" fmla="*/ 893851 h 945222"/>
              <a:gd name="connsiteX32" fmla="*/ 2722651 w 4171390"/>
              <a:gd name="connsiteY32" fmla="*/ 873303 h 945222"/>
              <a:gd name="connsiteX33" fmla="*/ 2794571 w 4171390"/>
              <a:gd name="connsiteY33" fmla="*/ 863029 h 945222"/>
              <a:gd name="connsiteX34" fmla="*/ 3524036 w 4171390"/>
              <a:gd name="connsiteY34" fmla="*/ 893851 h 945222"/>
              <a:gd name="connsiteX35" fmla="*/ 3585681 w 4171390"/>
              <a:gd name="connsiteY35" fmla="*/ 863029 h 945222"/>
              <a:gd name="connsiteX36" fmla="*/ 3637051 w 4171390"/>
              <a:gd name="connsiteY36" fmla="*/ 852755 h 945222"/>
              <a:gd name="connsiteX37" fmla="*/ 3678148 w 4171390"/>
              <a:gd name="connsiteY37" fmla="*/ 821932 h 945222"/>
              <a:gd name="connsiteX38" fmla="*/ 3688422 w 4171390"/>
              <a:gd name="connsiteY38" fmla="*/ 760287 h 945222"/>
              <a:gd name="connsiteX39" fmla="*/ 3708971 w 4171390"/>
              <a:gd name="connsiteY39" fmla="*/ 575353 h 945222"/>
              <a:gd name="connsiteX40" fmla="*/ 3750067 w 4171390"/>
              <a:gd name="connsiteY40" fmla="*/ 565078 h 945222"/>
              <a:gd name="connsiteX41" fmla="*/ 3852809 w 4171390"/>
              <a:gd name="connsiteY41" fmla="*/ 523982 h 945222"/>
              <a:gd name="connsiteX42" fmla="*/ 4017195 w 4171390"/>
              <a:gd name="connsiteY42" fmla="*/ 503433 h 945222"/>
              <a:gd name="connsiteX43" fmla="*/ 4068566 w 4171390"/>
              <a:gd name="connsiteY43" fmla="*/ 472611 h 945222"/>
              <a:gd name="connsiteX44" fmla="*/ 4119937 w 4171390"/>
              <a:gd name="connsiteY44" fmla="*/ 400692 h 945222"/>
              <a:gd name="connsiteX45" fmla="*/ 4161034 w 4171390"/>
              <a:gd name="connsiteY45" fmla="*/ 328773 h 945222"/>
              <a:gd name="connsiteX46" fmla="*/ 4171308 w 4171390"/>
              <a:gd name="connsiteY46" fmla="*/ 277402 h 945222"/>
              <a:gd name="connsiteX47" fmla="*/ 4150759 w 4171390"/>
              <a:gd name="connsiteY47" fmla="*/ 143838 h 945222"/>
              <a:gd name="connsiteX48" fmla="*/ 4109663 w 4171390"/>
              <a:gd name="connsiteY48" fmla="*/ 61645 h 945222"/>
              <a:gd name="connsiteX49" fmla="*/ 4068566 w 4171390"/>
              <a:gd name="connsiteY49" fmla="*/ 41096 h 945222"/>
              <a:gd name="connsiteX50" fmla="*/ 3935002 w 4171390"/>
              <a:gd name="connsiteY50" fmla="*/ 0 h 945222"/>
              <a:gd name="connsiteX51" fmla="*/ 3832260 w 4171390"/>
              <a:gd name="connsiteY51" fmla="*/ 30822 h 945222"/>
              <a:gd name="connsiteX52" fmla="*/ 3801438 w 4171390"/>
              <a:gd name="connsiteY52" fmla="*/ 41096 h 945222"/>
              <a:gd name="connsiteX53" fmla="*/ 3729519 w 4171390"/>
              <a:gd name="connsiteY53" fmla="*/ 113015 h 94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171390" h="945222">
                <a:moveTo>
                  <a:pt x="3801438" y="92467"/>
                </a:moveTo>
                <a:cubicBezTo>
                  <a:pt x="3784314" y="95892"/>
                  <a:pt x="3766118" y="95862"/>
                  <a:pt x="3750067" y="102741"/>
                </a:cubicBezTo>
                <a:cubicBezTo>
                  <a:pt x="3741164" y="106557"/>
                  <a:pt x="3735216" y="115456"/>
                  <a:pt x="3729519" y="123290"/>
                </a:cubicBezTo>
                <a:cubicBezTo>
                  <a:pt x="3707731" y="153249"/>
                  <a:pt x="3688422" y="184935"/>
                  <a:pt x="3667874" y="215757"/>
                </a:cubicBezTo>
                <a:cubicBezTo>
                  <a:pt x="3636300" y="310480"/>
                  <a:pt x="3690640" y="142119"/>
                  <a:pt x="3637051" y="369869"/>
                </a:cubicBezTo>
                <a:cubicBezTo>
                  <a:pt x="3623928" y="425643"/>
                  <a:pt x="3597719" y="451890"/>
                  <a:pt x="3544584" y="482885"/>
                </a:cubicBezTo>
                <a:cubicBezTo>
                  <a:pt x="3529500" y="491684"/>
                  <a:pt x="3510418" y="490167"/>
                  <a:pt x="3493213" y="493159"/>
                </a:cubicBezTo>
                <a:cubicBezTo>
                  <a:pt x="3234906" y="538082"/>
                  <a:pt x="3385248" y="508588"/>
                  <a:pt x="3256908" y="534256"/>
                </a:cubicBezTo>
                <a:lnTo>
                  <a:pt x="2661007" y="523982"/>
                </a:lnTo>
                <a:cubicBezTo>
                  <a:pt x="2581995" y="521056"/>
                  <a:pt x="2503733" y="505757"/>
                  <a:pt x="2424701" y="503433"/>
                </a:cubicBezTo>
                <a:cubicBezTo>
                  <a:pt x="1945117" y="489328"/>
                  <a:pt x="2191710" y="499282"/>
                  <a:pt x="1684962" y="472611"/>
                </a:cubicBezTo>
                <a:cubicBezTo>
                  <a:pt x="1647290" y="465762"/>
                  <a:pt x="1610236" y="452063"/>
                  <a:pt x="1571946" y="452063"/>
                </a:cubicBezTo>
                <a:cubicBezTo>
                  <a:pt x="1205437" y="452063"/>
                  <a:pt x="838998" y="463136"/>
                  <a:pt x="472611" y="472611"/>
                </a:cubicBezTo>
                <a:cubicBezTo>
                  <a:pt x="441609" y="473413"/>
                  <a:pt x="411039" y="480198"/>
                  <a:pt x="380144" y="482885"/>
                </a:cubicBezTo>
                <a:cubicBezTo>
                  <a:pt x="332256" y="487049"/>
                  <a:pt x="284251" y="489734"/>
                  <a:pt x="236305" y="493159"/>
                </a:cubicBezTo>
                <a:cubicBezTo>
                  <a:pt x="216861" y="496694"/>
                  <a:pt x="70927" y="520697"/>
                  <a:pt x="41096" y="534256"/>
                </a:cubicBezTo>
                <a:cubicBezTo>
                  <a:pt x="27869" y="540268"/>
                  <a:pt x="20548" y="554804"/>
                  <a:pt x="10274" y="565078"/>
                </a:cubicBezTo>
                <a:cubicBezTo>
                  <a:pt x="6849" y="582202"/>
                  <a:pt x="0" y="598986"/>
                  <a:pt x="0" y="616449"/>
                </a:cubicBezTo>
                <a:cubicBezTo>
                  <a:pt x="0" y="633912"/>
                  <a:pt x="6486" y="650773"/>
                  <a:pt x="10274" y="667820"/>
                </a:cubicBezTo>
                <a:cubicBezTo>
                  <a:pt x="14284" y="685867"/>
                  <a:pt x="22901" y="721257"/>
                  <a:pt x="30822" y="739739"/>
                </a:cubicBezTo>
                <a:cubicBezTo>
                  <a:pt x="36855" y="753817"/>
                  <a:pt x="44521" y="767137"/>
                  <a:pt x="51371" y="780836"/>
                </a:cubicBezTo>
                <a:cubicBezTo>
                  <a:pt x="54796" y="794535"/>
                  <a:pt x="54639" y="809672"/>
                  <a:pt x="61645" y="821932"/>
                </a:cubicBezTo>
                <a:cubicBezTo>
                  <a:pt x="68854" y="834547"/>
                  <a:pt x="80209" y="844954"/>
                  <a:pt x="92467" y="852755"/>
                </a:cubicBezTo>
                <a:cubicBezTo>
                  <a:pt x="176998" y="906548"/>
                  <a:pt x="149688" y="883479"/>
                  <a:pt x="215757" y="904126"/>
                </a:cubicBezTo>
                <a:cubicBezTo>
                  <a:pt x="257105" y="917047"/>
                  <a:pt x="339047" y="945222"/>
                  <a:pt x="339047" y="945222"/>
                </a:cubicBezTo>
                <a:lnTo>
                  <a:pt x="698642" y="934948"/>
                </a:lnTo>
                <a:cubicBezTo>
                  <a:pt x="722831" y="933796"/>
                  <a:pt x="746349" y="924234"/>
                  <a:pt x="770562" y="924674"/>
                </a:cubicBezTo>
                <a:cubicBezTo>
                  <a:pt x="935064" y="927665"/>
                  <a:pt x="1099335" y="938373"/>
                  <a:pt x="1263721" y="945222"/>
                </a:cubicBezTo>
                <a:lnTo>
                  <a:pt x="1602768" y="934948"/>
                </a:lnTo>
                <a:lnTo>
                  <a:pt x="2003460" y="914400"/>
                </a:lnTo>
                <a:lnTo>
                  <a:pt x="2085654" y="904126"/>
                </a:lnTo>
                <a:cubicBezTo>
                  <a:pt x="2109658" y="900925"/>
                  <a:pt x="2133385" y="895021"/>
                  <a:pt x="2157573" y="893851"/>
                </a:cubicBezTo>
                <a:cubicBezTo>
                  <a:pt x="2345837" y="884741"/>
                  <a:pt x="2534292" y="880152"/>
                  <a:pt x="2722651" y="873303"/>
                </a:cubicBezTo>
                <a:cubicBezTo>
                  <a:pt x="2746624" y="869878"/>
                  <a:pt x="2770362" y="862408"/>
                  <a:pt x="2794571" y="863029"/>
                </a:cubicBezTo>
                <a:cubicBezTo>
                  <a:pt x="3037863" y="869267"/>
                  <a:pt x="3524036" y="893851"/>
                  <a:pt x="3524036" y="893851"/>
                </a:cubicBezTo>
                <a:cubicBezTo>
                  <a:pt x="3544584" y="883577"/>
                  <a:pt x="3564090" y="870880"/>
                  <a:pt x="3585681" y="863029"/>
                </a:cubicBezTo>
                <a:cubicBezTo>
                  <a:pt x="3602092" y="857061"/>
                  <a:pt x="3621094" y="859847"/>
                  <a:pt x="3637051" y="852755"/>
                </a:cubicBezTo>
                <a:cubicBezTo>
                  <a:pt x="3652699" y="845800"/>
                  <a:pt x="3664449" y="832206"/>
                  <a:pt x="3678148" y="821932"/>
                </a:cubicBezTo>
                <a:cubicBezTo>
                  <a:pt x="3681573" y="801384"/>
                  <a:pt x="3688422" y="781119"/>
                  <a:pt x="3688422" y="760287"/>
                </a:cubicBezTo>
                <a:cubicBezTo>
                  <a:pt x="3688422" y="667668"/>
                  <a:pt x="3646306" y="682779"/>
                  <a:pt x="3708971" y="575353"/>
                </a:cubicBezTo>
                <a:cubicBezTo>
                  <a:pt x="3716086" y="563156"/>
                  <a:pt x="3736769" y="569827"/>
                  <a:pt x="3750067" y="565078"/>
                </a:cubicBezTo>
                <a:cubicBezTo>
                  <a:pt x="3784804" y="552672"/>
                  <a:pt x="3817816" y="535646"/>
                  <a:pt x="3852809" y="523982"/>
                </a:cubicBezTo>
                <a:cubicBezTo>
                  <a:pt x="3892616" y="510713"/>
                  <a:pt x="3992187" y="505707"/>
                  <a:pt x="4017195" y="503433"/>
                </a:cubicBezTo>
                <a:cubicBezTo>
                  <a:pt x="4034319" y="493159"/>
                  <a:pt x="4052590" y="484593"/>
                  <a:pt x="4068566" y="472611"/>
                </a:cubicBezTo>
                <a:cubicBezTo>
                  <a:pt x="4104554" y="445620"/>
                  <a:pt x="4098862" y="439330"/>
                  <a:pt x="4119937" y="400692"/>
                </a:cubicBezTo>
                <a:cubicBezTo>
                  <a:pt x="4133159" y="376452"/>
                  <a:pt x="4147335" y="352746"/>
                  <a:pt x="4161034" y="328773"/>
                </a:cubicBezTo>
                <a:cubicBezTo>
                  <a:pt x="4164459" y="311649"/>
                  <a:pt x="4172277" y="294838"/>
                  <a:pt x="4171308" y="277402"/>
                </a:cubicBezTo>
                <a:cubicBezTo>
                  <a:pt x="4168809" y="232426"/>
                  <a:pt x="4160531" y="187810"/>
                  <a:pt x="4150759" y="143838"/>
                </a:cubicBezTo>
                <a:cubicBezTo>
                  <a:pt x="4147692" y="130038"/>
                  <a:pt x="4125667" y="74981"/>
                  <a:pt x="4109663" y="61645"/>
                </a:cubicBezTo>
                <a:cubicBezTo>
                  <a:pt x="4097897" y="51840"/>
                  <a:pt x="4082861" y="46594"/>
                  <a:pt x="4068566" y="41096"/>
                </a:cubicBezTo>
                <a:cubicBezTo>
                  <a:pt x="4003034" y="15891"/>
                  <a:pt x="3990090" y="13772"/>
                  <a:pt x="3935002" y="0"/>
                </a:cubicBezTo>
                <a:lnTo>
                  <a:pt x="3832260" y="30822"/>
                </a:lnTo>
                <a:cubicBezTo>
                  <a:pt x="3821909" y="34007"/>
                  <a:pt x="3810102" y="34598"/>
                  <a:pt x="3801438" y="41096"/>
                </a:cubicBezTo>
                <a:lnTo>
                  <a:pt x="3729519" y="113015"/>
                </a:lnTo>
              </a:path>
            </a:pathLst>
          </a:custGeom>
          <a:noFill/>
          <a:ln w="34925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62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/>
          <p:cNvSpPr txBox="1"/>
          <p:nvPr/>
        </p:nvSpPr>
        <p:spPr>
          <a:xfrm>
            <a:off x="3560261" y="287510"/>
            <a:ext cx="48500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</a:rPr>
              <a:t>TRÒ </a:t>
            </a:r>
            <a:r>
              <a:rPr kumimoji="0" lang="vi-V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</a:rPr>
              <a:t>CHƠI “TÌM SỐ”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569652" y="897157"/>
            <a:ext cx="9466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Sử dụng bảng các số từ 1 đến 100 vừa làm, trả lời các câu hỏi </a:t>
            </a:r>
            <a:r>
              <a:rPr kumimoji="0" lang="vi-VN" sz="24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sau:</a:t>
            </a:r>
            <a:endParaRPr kumimoji="0" lang="vi-VN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D4DAD3-8195-E39A-668F-5D1DB27CB10D}"/>
              </a:ext>
            </a:extLst>
          </p:cNvPr>
          <p:cNvSpPr txBox="1"/>
          <p:nvPr/>
        </p:nvSpPr>
        <p:spPr>
          <a:xfrm>
            <a:off x="870314" y="2484881"/>
            <a:ext cx="55730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Chúng tôi là những số có số đơn vị là 9. Đố bạn tìm được chúng tôi.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609FE76-7573-CB50-C827-E4D8C1AF5B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9732" y="1460424"/>
            <a:ext cx="4804696" cy="484091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 rot="16200000">
            <a:off x="8584592" y="3672345"/>
            <a:ext cx="3968348" cy="467835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D4DAD3-8195-E39A-668F-5D1DB27CB10D}"/>
              </a:ext>
            </a:extLst>
          </p:cNvPr>
          <p:cNvSpPr txBox="1"/>
          <p:nvPr/>
        </p:nvSpPr>
        <p:spPr>
          <a:xfrm>
            <a:off x="691479" y="4221126"/>
            <a:ext cx="4582270" cy="1323439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>
                <a:solidFill>
                  <a:srgbClr val="FF0000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" panose="02000000000000000000" pitchFamily="2" charset="0"/>
              </a:rPr>
              <a:t>9, 19, 29, 39, 49, 59, 69, 79, 89, 99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  <a:cs typeface="Roboto" panose="02000000000000000000" pitchFamily="2" charset="0"/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 flipV="1">
            <a:off x="5406474" y="2179674"/>
            <a:ext cx="4822047" cy="229772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493"/>
            <a:ext cx="1954771" cy="1350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067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20" grpId="0"/>
      <p:bldP spid="7" grpId="0" animBg="1"/>
      <p:bldP spid="7" grpId="1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Box 116"/>
          <p:cNvSpPr txBox="1"/>
          <p:nvPr/>
        </p:nvSpPr>
        <p:spPr>
          <a:xfrm>
            <a:off x="3560261" y="287510"/>
            <a:ext cx="48500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</a:rPr>
              <a:t>TRÒ </a:t>
            </a:r>
            <a:r>
              <a:rPr kumimoji="0" lang="vi-V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</a:rPr>
              <a:t>CHƠI “TÌM SỐ”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589541" y="853096"/>
            <a:ext cx="94669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Sử dụng bảng các số từ 1 đến 100 vừa làm, trả lời các câu hỏi </a:t>
            </a:r>
            <a:r>
              <a:rPr kumimoji="0" lang="vi-VN" sz="24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sau:</a:t>
            </a:r>
            <a:endParaRPr kumimoji="0" lang="vi-VN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D4DAD3-8195-E39A-668F-5D1DB27CB10D}"/>
              </a:ext>
            </a:extLst>
          </p:cNvPr>
          <p:cNvSpPr txBox="1"/>
          <p:nvPr/>
        </p:nvSpPr>
        <p:spPr>
          <a:xfrm>
            <a:off x="870314" y="2484881"/>
            <a:ext cx="5573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vi-V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Đố bạn số 69 và số 72, số nào lớn hơn? 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609FE76-7573-CB50-C827-E4D8C1AF5B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9732" y="1460424"/>
            <a:ext cx="4804696" cy="484091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 rot="16200000">
            <a:off x="10293885" y="4307275"/>
            <a:ext cx="443430" cy="467836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D4DAD3-8195-E39A-668F-5D1DB27CB10D}"/>
              </a:ext>
            </a:extLst>
          </p:cNvPr>
          <p:cNvSpPr txBox="1"/>
          <p:nvPr/>
        </p:nvSpPr>
        <p:spPr>
          <a:xfrm>
            <a:off x="691479" y="4221126"/>
            <a:ext cx="4582270" cy="707886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>
                <a:solidFill>
                  <a:srgbClr val="FF0000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" panose="02000000000000000000" pitchFamily="2" charset="0"/>
              </a:rPr>
              <a:t>69 &lt; 72</a:t>
            </a:r>
            <a:endParaRPr kumimoji="0" lang="vi-VN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  <a:cs typeface="Roboto" panose="02000000000000000000" pitchFamily="2" charset="0"/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5256399" y="4541194"/>
            <a:ext cx="2133229" cy="38781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 rot="16200000">
            <a:off x="7550685" y="4750705"/>
            <a:ext cx="443430" cy="467836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5273749" y="4347498"/>
            <a:ext cx="5007933" cy="19567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493"/>
            <a:ext cx="1954771" cy="1350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430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10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20" grpId="0"/>
      <p:bldP spid="7" grpId="0" animBg="1"/>
      <p:bldP spid="7" grpId="1" animBg="1"/>
      <p:bldP spid="8" grpId="0" animBg="1"/>
      <p:bldP spid="10" grpId="0" animBg="1"/>
      <p:bldP spid="1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88" y="355328"/>
            <a:ext cx="2373330" cy="163947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7A1DD84-D651-C9D7-1D3D-549FE6D4D8FF}"/>
              </a:ext>
            </a:extLst>
          </p:cNvPr>
          <p:cNvSpPr txBox="1"/>
          <p:nvPr/>
        </p:nvSpPr>
        <p:spPr>
          <a:xfrm>
            <a:off x="1725621" y="1075765"/>
            <a:ext cx="954839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6600" b="1" noProof="0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CHÚNG TA BẮT ĐẦU VÀO BÀI HỌC</a:t>
            </a:r>
            <a:endParaRPr kumimoji="0" lang="en-US" altLang="zh-CN" sz="6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9788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80074" y="624225"/>
            <a:ext cx="72524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ĐÁNH GIÁ SẢN PHẨM</a:t>
            </a:r>
            <a:endParaRPr kumimoji="0" lang="vi-VN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1262FE1-ED8E-3D86-676C-188096917D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0074" y="1652752"/>
            <a:ext cx="6985051" cy="434799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6EA9D4E-00B4-D214-D96F-5ED907A02B49}"/>
              </a:ext>
            </a:extLst>
          </p:cNvPr>
          <p:cNvSpPr txBox="1"/>
          <p:nvPr/>
        </p:nvSpPr>
        <p:spPr>
          <a:xfrm>
            <a:off x="3352800" y="3429000"/>
            <a:ext cx="29355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Viết đúng vị trí các số từ 1 đến 100.</a:t>
            </a:r>
            <a:br>
              <a: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endParaRPr kumimoji="0" lang="vi-V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69E2CB-5911-BDF3-A091-B89684228FB4}"/>
              </a:ext>
            </a:extLst>
          </p:cNvPr>
          <p:cNvSpPr txBox="1"/>
          <p:nvPr/>
        </p:nvSpPr>
        <p:spPr>
          <a:xfrm>
            <a:off x="3267739" y="4352330"/>
            <a:ext cx="30206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Trang trí sáng tạo, đẹp </a:t>
            </a:r>
            <a:r>
              <a:rPr kumimoji="0" lang="vi-VN" sz="1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mắt.</a:t>
            </a:r>
            <a:r>
              <a: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/>
            </a:r>
            <a:br>
              <a: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</a:br>
            <a:endParaRPr kumimoji="0" lang="vi-V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AC96E2A-C6ED-E6E1-C88D-B4138957682F}"/>
              </a:ext>
            </a:extLst>
          </p:cNvPr>
          <p:cNvSpPr txBox="1"/>
          <p:nvPr/>
        </p:nvSpPr>
        <p:spPr>
          <a:xfrm>
            <a:off x="3248735" y="5223856"/>
            <a:ext cx="3058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Viết, đánh dấu và xoá được.</a:t>
            </a:r>
            <a:endParaRPr kumimoji="0" lang="vi-V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954771" cy="1350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288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4602" y="3430402"/>
            <a:ext cx="1315971" cy="215616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798" y="2312894"/>
            <a:ext cx="6680498" cy="327367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742739" y="998022"/>
            <a:ext cx="936828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6000" b="1" dirty="0">
                <a:solidFill>
                  <a:srgbClr val="FF0000"/>
                </a:solidFill>
                <a:latin typeface="Roboto Black" panose="020B0604020202020204" charset="0"/>
                <a:ea typeface="Roboto Black" panose="020B0604020202020204" charset="0"/>
              </a:rPr>
              <a:t>TẠM BIỆT CÁC EM</a:t>
            </a:r>
            <a:endParaRPr lang="en-US" sz="6000" b="1" dirty="0">
              <a:solidFill>
                <a:srgbClr val="FF0000"/>
              </a:solidFill>
              <a:latin typeface="Roboto Black" panose="020B0604020202020204" charset="0"/>
              <a:ea typeface="Roboto Black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9181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475816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Stencil" panose="040409050D0802020404" pitchFamily="82" charset="0"/>
              </a:rPr>
              <a:t>CÁC EM TẠM BIỆT THẦY CÔ </a:t>
            </a:r>
            <a:br>
              <a:rPr lang="en-US" dirty="0" smtClean="0">
                <a:solidFill>
                  <a:srgbClr val="FF0000"/>
                </a:solidFill>
                <a:latin typeface="Stencil" panose="040409050D0802020404" pitchFamily="82" charset="0"/>
              </a:rPr>
            </a:br>
            <a:r>
              <a:rPr lang="en-US" dirty="0" smtClean="0">
                <a:solidFill>
                  <a:srgbClr val="FF0000"/>
                </a:solidFill>
                <a:latin typeface="Stencil" panose="040409050D0802020404" pitchFamily="82" charset="0"/>
              </a:rPr>
              <a:t>KÍNH CHÚC THẦY CÔ NHIỀU SỨC KHỎE</a:t>
            </a:r>
            <a:br>
              <a:rPr lang="en-US" dirty="0" smtClean="0">
                <a:solidFill>
                  <a:srgbClr val="FF0000"/>
                </a:solidFill>
                <a:latin typeface="Stencil" panose="040409050D0802020404" pitchFamily="82" charset="0"/>
              </a:rPr>
            </a:br>
            <a:r>
              <a:rPr lang="en-US" dirty="0">
                <a:solidFill>
                  <a:srgbClr val="FF0000"/>
                </a:solidFill>
                <a:latin typeface="Stencil" panose="040409050D0802020404" pitchFamily="82" charset="0"/>
              </a:rPr>
              <a:t/>
            </a:r>
            <a:br>
              <a:rPr lang="en-US" dirty="0">
                <a:solidFill>
                  <a:srgbClr val="FF0000"/>
                </a:solidFill>
                <a:latin typeface="Stencil" panose="040409050D0802020404" pitchFamily="82" charset="0"/>
              </a:rPr>
            </a:br>
            <a:r>
              <a:rPr lang="en-US" dirty="0" smtClean="0">
                <a:solidFill>
                  <a:srgbClr val="FF0000"/>
                </a:solidFill>
                <a:latin typeface="Stencil" panose="040409050D0802020404" pitchFamily="82" charset="0"/>
              </a:rPr>
              <a:t/>
            </a:r>
            <a:br>
              <a:rPr lang="en-US" dirty="0" smtClean="0">
                <a:solidFill>
                  <a:srgbClr val="FF0000"/>
                </a:solidFill>
                <a:latin typeface="Stencil" panose="040409050D0802020404" pitchFamily="82" charset="0"/>
              </a:rPr>
            </a:br>
            <a:r>
              <a:rPr lang="en-US" dirty="0" smtClean="0">
                <a:solidFill>
                  <a:srgbClr val="FF0000"/>
                </a:solidFill>
                <a:latin typeface="Stencil" panose="040409050D0802020404" pitchFamily="82" charset="0"/>
              </a:rPr>
              <a:t>GV: NGUYỄN THỊ KIM HU</a:t>
            </a:r>
            <a:r>
              <a:rPr lang="en-US" b="1" dirty="0" smtClean="0">
                <a:solidFill>
                  <a:srgbClr val="FF0000"/>
                </a:solidFill>
                <a:latin typeface="Stencil" panose="040409050D0802020404" pitchFamily="82" charset="0"/>
              </a:rPr>
              <a:t>Ệ</a:t>
            </a:r>
            <a:endParaRPr lang="en-US" b="1" dirty="0">
              <a:solidFill>
                <a:srgbClr val="FF0000"/>
              </a:solidFill>
              <a:latin typeface="Stencil" panose="040409050D08020204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9143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2756111" y="1534950"/>
            <a:ext cx="6953694" cy="4976037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2305325" cy="1592494"/>
          </a:xfrm>
          <a:prstGeom prst="rect">
            <a:avLst/>
          </a:prstGeom>
        </p:spPr>
      </p:pic>
      <p:grpSp>
        <p:nvGrpSpPr>
          <p:cNvPr id="29" name="Group 28"/>
          <p:cNvGrpSpPr/>
          <p:nvPr/>
        </p:nvGrpSpPr>
        <p:grpSpPr>
          <a:xfrm>
            <a:off x="393518" y="2333109"/>
            <a:ext cx="3530279" cy="2845167"/>
            <a:chOff x="1006997" y="1671435"/>
            <a:chExt cx="3530279" cy="2845167"/>
          </a:xfrm>
        </p:grpSpPr>
        <p:sp>
          <p:nvSpPr>
            <p:cNvPr id="30" name="Rectangular Callout 8"/>
            <p:cNvSpPr/>
            <p:nvPr/>
          </p:nvSpPr>
          <p:spPr>
            <a:xfrm>
              <a:off x="1006997" y="1671435"/>
              <a:ext cx="3530279" cy="2206077"/>
            </a:xfrm>
            <a:prstGeom prst="wedgeEllipseCallout">
              <a:avLst>
                <a:gd name="adj1" fmla="val 60787"/>
                <a:gd name="adj2" fmla="val 15267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375478" y="1962057"/>
              <a:ext cx="2793316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vi-VN" altLang="zh-CN" sz="3200" dirty="0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Đố bạn đọc </a:t>
              </a:r>
              <a:endParaRPr lang="en-US" altLang="zh-CN" sz="3200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  <a:p>
              <a:pPr lvl="0" algn="ctr">
                <a:defRPr/>
              </a:pPr>
              <a:r>
                <a:rPr lang="vi-VN" altLang="zh-CN" sz="3200" dirty="0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được các số</a:t>
              </a:r>
              <a:r>
                <a:rPr lang="en-US" altLang="zh-CN" sz="3200" dirty="0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vi-VN" altLang="zh-CN" sz="3200" dirty="0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trong phạm vi 100 mà</a:t>
              </a:r>
              <a:r>
                <a:rPr lang="en-US" altLang="zh-CN" sz="3200" dirty="0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vi-VN" altLang="zh-CN" sz="3200" dirty="0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có số đơn vị là 8</a:t>
              </a:r>
              <a:endPara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8324109" y="1561103"/>
            <a:ext cx="3530818" cy="3172261"/>
            <a:chOff x="932386" y="1512276"/>
            <a:chExt cx="3530279" cy="2504444"/>
          </a:xfrm>
        </p:grpSpPr>
        <p:sp>
          <p:nvSpPr>
            <p:cNvPr id="33" name="Rectangular Callout 8"/>
            <p:cNvSpPr/>
            <p:nvPr/>
          </p:nvSpPr>
          <p:spPr>
            <a:xfrm flipH="1">
              <a:off x="932386" y="1512276"/>
              <a:ext cx="3530279" cy="2206077"/>
            </a:xfrm>
            <a:prstGeom prst="wedgeEllipseCallout">
              <a:avLst>
                <a:gd name="adj1" fmla="val 74488"/>
                <a:gd name="adj2" fmla="val 808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295806" y="2208518"/>
              <a:ext cx="2803438" cy="1808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>
                <a:defRPr/>
              </a:pPr>
              <a:r>
                <a:rPr lang="vi-VN" altLang="zh-CN" sz="3200" dirty="0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18, 48, 68. Còn số nào</a:t>
              </a:r>
              <a:r>
                <a:rPr lang="en-US" altLang="zh-CN" sz="3200" dirty="0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</a:t>
              </a:r>
              <a:r>
                <a:rPr lang="vi-VN" altLang="zh-CN" sz="3200" dirty="0">
                  <a:solidFill>
                    <a:srgbClr val="FF0000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không nhỉ?</a:t>
              </a:r>
              <a:endPara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2158658" y="840208"/>
            <a:ext cx="90607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n-US" altLang="zh-CN" sz="24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Hai bạn đang trao đổi điều gì? Em hãy giúp bạn thực hiện nhé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544" y="1248418"/>
            <a:ext cx="6356342" cy="4494383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3150447" y="112506"/>
            <a:ext cx="61092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TRÒ</a:t>
            </a:r>
            <a:r>
              <a:rPr kumimoji="0" lang="en-US" altLang="zh-CN" sz="48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+mn-cs"/>
              </a:rPr>
              <a:t> CHƠI ĐỐ BẠN</a:t>
            </a:r>
            <a:endParaRPr kumimoji="0" lang="vi-VN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1806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Line Callout 1 9"/>
          <p:cNvSpPr/>
          <p:nvPr/>
        </p:nvSpPr>
        <p:spPr>
          <a:xfrm>
            <a:off x="3595679" y="583463"/>
            <a:ext cx="5814135" cy="896499"/>
          </a:xfrm>
          <a:prstGeom prst="borderCallout1">
            <a:avLst>
              <a:gd name="adj1" fmla="val 27052"/>
              <a:gd name="adj2" fmla="val -1118"/>
              <a:gd name="adj3" fmla="val 54386"/>
              <a:gd name="adj4" fmla="val -12398"/>
            </a:avLst>
          </a:prstGeom>
          <a:noFill/>
          <a:ln w="19050"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2305325" cy="1592494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5462" y="2904206"/>
            <a:ext cx="1905675" cy="2479988"/>
          </a:xfrm>
          <a:prstGeom prst="rect">
            <a:avLst/>
          </a:prstGeom>
        </p:spPr>
      </p:pic>
      <p:sp>
        <p:nvSpPr>
          <p:cNvPr id="52" name="Flowchart: Punched Tape 3"/>
          <p:cNvSpPr/>
          <p:nvPr/>
        </p:nvSpPr>
        <p:spPr>
          <a:xfrm rot="9243223">
            <a:off x="1507167" y="3232942"/>
            <a:ext cx="3243198" cy="2320987"/>
          </a:xfrm>
          <a:custGeom>
            <a:avLst/>
            <a:gdLst>
              <a:gd name="connsiteX0" fmla="*/ 4477010 w 3924104"/>
              <a:gd name="connsiteY0" fmla="*/ 1453744 h 2141134"/>
              <a:gd name="connsiteX1" fmla="*/ 3716407 w 3924104"/>
              <a:gd name="connsiteY1" fmla="*/ 1549947 h 2141134"/>
              <a:gd name="connsiteX2" fmla="*/ 1734270 w 3924104"/>
              <a:gd name="connsiteY2" fmla="*/ 2133895 h 2141134"/>
              <a:gd name="connsiteX3" fmla="*/ 76113 w 3924104"/>
              <a:gd name="connsiteY3" fmla="*/ 775277 h 2141134"/>
              <a:gd name="connsiteX4" fmla="*/ 2068876 w 3924104"/>
              <a:gd name="connsiteY4" fmla="*/ 1588 h 2141134"/>
              <a:gd name="connsiteX5" fmla="*/ 3917780 w 3924104"/>
              <a:gd name="connsiteY5" fmla="*/ 1156453 h 2141134"/>
              <a:gd name="connsiteX6" fmla="*/ 4477010 w 3924104"/>
              <a:gd name="connsiteY6" fmla="*/ 1453744 h 2141134"/>
              <a:gd name="connsiteX0" fmla="*/ 4476120 w 4476120"/>
              <a:gd name="connsiteY0" fmla="*/ 1453759 h 2190570"/>
              <a:gd name="connsiteX1" fmla="*/ 3715517 w 4476120"/>
              <a:gd name="connsiteY1" fmla="*/ 1549962 h 2190570"/>
              <a:gd name="connsiteX2" fmla="*/ 1733380 w 4476120"/>
              <a:gd name="connsiteY2" fmla="*/ 2133910 h 2190570"/>
              <a:gd name="connsiteX3" fmla="*/ 75223 w 4476120"/>
              <a:gd name="connsiteY3" fmla="*/ 775292 h 2190570"/>
              <a:gd name="connsiteX4" fmla="*/ 2067986 w 4476120"/>
              <a:gd name="connsiteY4" fmla="*/ 1603 h 2190570"/>
              <a:gd name="connsiteX5" fmla="*/ 3916890 w 4476120"/>
              <a:gd name="connsiteY5" fmla="*/ 1156468 h 2190570"/>
              <a:gd name="connsiteX6" fmla="*/ 4476120 w 4476120"/>
              <a:gd name="connsiteY6" fmla="*/ 1453759 h 2190570"/>
              <a:gd name="connsiteX0" fmla="*/ 4445162 w 4445162"/>
              <a:gd name="connsiteY0" fmla="*/ 1454671 h 2191482"/>
              <a:gd name="connsiteX1" fmla="*/ 3684559 w 4445162"/>
              <a:gd name="connsiteY1" fmla="*/ 1550874 h 2191482"/>
              <a:gd name="connsiteX2" fmla="*/ 1702422 w 4445162"/>
              <a:gd name="connsiteY2" fmla="*/ 2134822 h 2191482"/>
              <a:gd name="connsiteX3" fmla="*/ 44265 w 4445162"/>
              <a:gd name="connsiteY3" fmla="*/ 776204 h 2191482"/>
              <a:gd name="connsiteX4" fmla="*/ 2037028 w 4445162"/>
              <a:gd name="connsiteY4" fmla="*/ 2515 h 2191482"/>
              <a:gd name="connsiteX5" fmla="*/ 3885932 w 4445162"/>
              <a:gd name="connsiteY5" fmla="*/ 1157380 h 2191482"/>
              <a:gd name="connsiteX6" fmla="*/ 4445162 w 4445162"/>
              <a:gd name="connsiteY6" fmla="*/ 1454671 h 2191482"/>
              <a:gd name="connsiteX0" fmla="*/ 4445162 w 4445162"/>
              <a:gd name="connsiteY0" fmla="*/ 1454671 h 2191482"/>
              <a:gd name="connsiteX1" fmla="*/ 3684559 w 4445162"/>
              <a:gd name="connsiteY1" fmla="*/ 1550874 h 2191482"/>
              <a:gd name="connsiteX2" fmla="*/ 1702422 w 4445162"/>
              <a:gd name="connsiteY2" fmla="*/ 2134822 h 2191482"/>
              <a:gd name="connsiteX3" fmla="*/ 44265 w 4445162"/>
              <a:gd name="connsiteY3" fmla="*/ 776204 h 2191482"/>
              <a:gd name="connsiteX4" fmla="*/ 2037028 w 4445162"/>
              <a:gd name="connsiteY4" fmla="*/ 2515 h 2191482"/>
              <a:gd name="connsiteX5" fmla="*/ 3885932 w 4445162"/>
              <a:gd name="connsiteY5" fmla="*/ 1157380 h 2191482"/>
              <a:gd name="connsiteX6" fmla="*/ 4445162 w 4445162"/>
              <a:gd name="connsiteY6" fmla="*/ 1454671 h 2191482"/>
              <a:gd name="connsiteX0" fmla="*/ 4445162 w 4445162"/>
              <a:gd name="connsiteY0" fmla="*/ 1454671 h 2191482"/>
              <a:gd name="connsiteX1" fmla="*/ 3684559 w 4445162"/>
              <a:gd name="connsiteY1" fmla="*/ 1550874 h 2191482"/>
              <a:gd name="connsiteX2" fmla="*/ 1702422 w 4445162"/>
              <a:gd name="connsiteY2" fmla="*/ 2134822 h 2191482"/>
              <a:gd name="connsiteX3" fmla="*/ 44265 w 4445162"/>
              <a:gd name="connsiteY3" fmla="*/ 776204 h 2191482"/>
              <a:gd name="connsiteX4" fmla="*/ 2037028 w 4445162"/>
              <a:gd name="connsiteY4" fmla="*/ 2515 h 2191482"/>
              <a:gd name="connsiteX5" fmla="*/ 3885932 w 4445162"/>
              <a:gd name="connsiteY5" fmla="*/ 1157380 h 2191482"/>
              <a:gd name="connsiteX6" fmla="*/ 4445162 w 4445162"/>
              <a:gd name="connsiteY6" fmla="*/ 1454671 h 2191482"/>
              <a:gd name="connsiteX0" fmla="*/ 4445162 w 4445162"/>
              <a:gd name="connsiteY0" fmla="*/ 1508607 h 2245418"/>
              <a:gd name="connsiteX1" fmla="*/ 3684559 w 4445162"/>
              <a:gd name="connsiteY1" fmla="*/ 1604810 h 2245418"/>
              <a:gd name="connsiteX2" fmla="*/ 1702422 w 4445162"/>
              <a:gd name="connsiteY2" fmla="*/ 2188758 h 2245418"/>
              <a:gd name="connsiteX3" fmla="*/ 44265 w 4445162"/>
              <a:gd name="connsiteY3" fmla="*/ 830140 h 2245418"/>
              <a:gd name="connsiteX4" fmla="*/ 2037028 w 4445162"/>
              <a:gd name="connsiteY4" fmla="*/ 56451 h 2245418"/>
              <a:gd name="connsiteX5" fmla="*/ 3885932 w 4445162"/>
              <a:gd name="connsiteY5" fmla="*/ 1211316 h 2245418"/>
              <a:gd name="connsiteX6" fmla="*/ 4445162 w 4445162"/>
              <a:gd name="connsiteY6" fmla="*/ 1508607 h 2245418"/>
              <a:gd name="connsiteX0" fmla="*/ 4445162 w 4445162"/>
              <a:gd name="connsiteY0" fmla="*/ 1454672 h 2191483"/>
              <a:gd name="connsiteX1" fmla="*/ 3684559 w 4445162"/>
              <a:gd name="connsiteY1" fmla="*/ 1550875 h 2191483"/>
              <a:gd name="connsiteX2" fmla="*/ 1702422 w 4445162"/>
              <a:gd name="connsiteY2" fmla="*/ 2134823 h 2191483"/>
              <a:gd name="connsiteX3" fmla="*/ 44265 w 4445162"/>
              <a:gd name="connsiteY3" fmla="*/ 776205 h 2191483"/>
              <a:gd name="connsiteX4" fmla="*/ 2037028 w 4445162"/>
              <a:gd name="connsiteY4" fmla="*/ 2516 h 2191483"/>
              <a:gd name="connsiteX5" fmla="*/ 3885932 w 4445162"/>
              <a:gd name="connsiteY5" fmla="*/ 1157381 h 2191483"/>
              <a:gd name="connsiteX6" fmla="*/ 4445162 w 4445162"/>
              <a:gd name="connsiteY6" fmla="*/ 1454672 h 2191483"/>
              <a:gd name="connsiteX0" fmla="*/ 4445162 w 4445162"/>
              <a:gd name="connsiteY0" fmla="*/ 1615568 h 2352379"/>
              <a:gd name="connsiteX1" fmla="*/ 3684559 w 4445162"/>
              <a:gd name="connsiteY1" fmla="*/ 1711771 h 2352379"/>
              <a:gd name="connsiteX2" fmla="*/ 1702422 w 4445162"/>
              <a:gd name="connsiteY2" fmla="*/ 2295719 h 2352379"/>
              <a:gd name="connsiteX3" fmla="*/ 44265 w 4445162"/>
              <a:gd name="connsiteY3" fmla="*/ 937101 h 2352379"/>
              <a:gd name="connsiteX4" fmla="*/ 2037028 w 4445162"/>
              <a:gd name="connsiteY4" fmla="*/ 163412 h 2352379"/>
              <a:gd name="connsiteX5" fmla="*/ 3885932 w 4445162"/>
              <a:gd name="connsiteY5" fmla="*/ 1318277 h 2352379"/>
              <a:gd name="connsiteX6" fmla="*/ 4445162 w 4445162"/>
              <a:gd name="connsiteY6" fmla="*/ 1615568 h 2352379"/>
              <a:gd name="connsiteX0" fmla="*/ 4445162 w 4445162"/>
              <a:gd name="connsiteY0" fmla="*/ 1615568 h 2352379"/>
              <a:gd name="connsiteX1" fmla="*/ 3684559 w 4445162"/>
              <a:gd name="connsiteY1" fmla="*/ 1711771 h 2352379"/>
              <a:gd name="connsiteX2" fmla="*/ 1702422 w 4445162"/>
              <a:gd name="connsiteY2" fmla="*/ 2295719 h 2352379"/>
              <a:gd name="connsiteX3" fmla="*/ 44265 w 4445162"/>
              <a:gd name="connsiteY3" fmla="*/ 937101 h 2352379"/>
              <a:gd name="connsiteX4" fmla="*/ 2037028 w 4445162"/>
              <a:gd name="connsiteY4" fmla="*/ 163412 h 2352379"/>
              <a:gd name="connsiteX5" fmla="*/ 3885932 w 4445162"/>
              <a:gd name="connsiteY5" fmla="*/ 1318277 h 2352379"/>
              <a:gd name="connsiteX6" fmla="*/ 4445162 w 4445162"/>
              <a:gd name="connsiteY6" fmla="*/ 1615568 h 2352379"/>
              <a:gd name="connsiteX0" fmla="*/ 4445162 w 4445162"/>
              <a:gd name="connsiteY0" fmla="*/ 1615568 h 2352379"/>
              <a:gd name="connsiteX1" fmla="*/ 3684559 w 4445162"/>
              <a:gd name="connsiteY1" fmla="*/ 1711771 h 2352379"/>
              <a:gd name="connsiteX2" fmla="*/ 1702422 w 4445162"/>
              <a:gd name="connsiteY2" fmla="*/ 2295719 h 2352379"/>
              <a:gd name="connsiteX3" fmla="*/ 44265 w 4445162"/>
              <a:gd name="connsiteY3" fmla="*/ 937101 h 2352379"/>
              <a:gd name="connsiteX4" fmla="*/ 2037028 w 4445162"/>
              <a:gd name="connsiteY4" fmla="*/ 163412 h 2352379"/>
              <a:gd name="connsiteX5" fmla="*/ 3885932 w 4445162"/>
              <a:gd name="connsiteY5" fmla="*/ 1318277 h 2352379"/>
              <a:gd name="connsiteX6" fmla="*/ 4445162 w 4445162"/>
              <a:gd name="connsiteY6" fmla="*/ 1615568 h 2352379"/>
              <a:gd name="connsiteX0" fmla="*/ 4445162 w 4445162"/>
              <a:gd name="connsiteY0" fmla="*/ 1615568 h 2352379"/>
              <a:gd name="connsiteX1" fmla="*/ 3684559 w 4445162"/>
              <a:gd name="connsiteY1" fmla="*/ 1711771 h 2352379"/>
              <a:gd name="connsiteX2" fmla="*/ 1702422 w 4445162"/>
              <a:gd name="connsiteY2" fmla="*/ 2295719 h 2352379"/>
              <a:gd name="connsiteX3" fmla="*/ 44265 w 4445162"/>
              <a:gd name="connsiteY3" fmla="*/ 937101 h 2352379"/>
              <a:gd name="connsiteX4" fmla="*/ 2037028 w 4445162"/>
              <a:gd name="connsiteY4" fmla="*/ 163412 h 2352379"/>
              <a:gd name="connsiteX5" fmla="*/ 3885932 w 4445162"/>
              <a:gd name="connsiteY5" fmla="*/ 1318277 h 2352379"/>
              <a:gd name="connsiteX6" fmla="*/ 4445162 w 4445162"/>
              <a:gd name="connsiteY6" fmla="*/ 1615568 h 2352379"/>
              <a:gd name="connsiteX0" fmla="*/ 4445162 w 4445162"/>
              <a:gd name="connsiteY0" fmla="*/ 1615568 h 2352379"/>
              <a:gd name="connsiteX1" fmla="*/ 3684559 w 4445162"/>
              <a:gd name="connsiteY1" fmla="*/ 1711771 h 2352379"/>
              <a:gd name="connsiteX2" fmla="*/ 1702422 w 4445162"/>
              <a:gd name="connsiteY2" fmla="*/ 2295719 h 2352379"/>
              <a:gd name="connsiteX3" fmla="*/ 44265 w 4445162"/>
              <a:gd name="connsiteY3" fmla="*/ 937101 h 2352379"/>
              <a:gd name="connsiteX4" fmla="*/ 2037028 w 4445162"/>
              <a:gd name="connsiteY4" fmla="*/ 163412 h 2352379"/>
              <a:gd name="connsiteX5" fmla="*/ 3885932 w 4445162"/>
              <a:gd name="connsiteY5" fmla="*/ 1318277 h 2352379"/>
              <a:gd name="connsiteX6" fmla="*/ 4445162 w 4445162"/>
              <a:gd name="connsiteY6" fmla="*/ 1615568 h 2352379"/>
              <a:gd name="connsiteX0" fmla="*/ 4445162 w 4445162"/>
              <a:gd name="connsiteY0" fmla="*/ 1615568 h 2352379"/>
              <a:gd name="connsiteX1" fmla="*/ 3684559 w 4445162"/>
              <a:gd name="connsiteY1" fmla="*/ 1711771 h 2352379"/>
              <a:gd name="connsiteX2" fmla="*/ 1702422 w 4445162"/>
              <a:gd name="connsiteY2" fmla="*/ 2295719 h 2352379"/>
              <a:gd name="connsiteX3" fmla="*/ 44265 w 4445162"/>
              <a:gd name="connsiteY3" fmla="*/ 937101 h 2352379"/>
              <a:gd name="connsiteX4" fmla="*/ 2037028 w 4445162"/>
              <a:gd name="connsiteY4" fmla="*/ 163412 h 2352379"/>
              <a:gd name="connsiteX5" fmla="*/ 3885932 w 4445162"/>
              <a:gd name="connsiteY5" fmla="*/ 1318277 h 2352379"/>
              <a:gd name="connsiteX6" fmla="*/ 4445162 w 4445162"/>
              <a:gd name="connsiteY6" fmla="*/ 1615568 h 2352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5162" h="2352379">
                <a:moveTo>
                  <a:pt x="4445162" y="1615568"/>
                </a:moveTo>
                <a:cubicBezTo>
                  <a:pt x="4191628" y="1647636"/>
                  <a:pt x="4110813" y="1852423"/>
                  <a:pt x="3684559" y="1711771"/>
                </a:cubicBezTo>
                <a:cubicBezTo>
                  <a:pt x="3314842" y="2114593"/>
                  <a:pt x="2583462" y="2500420"/>
                  <a:pt x="1702422" y="2295719"/>
                </a:cubicBezTo>
                <a:cubicBezTo>
                  <a:pt x="528635" y="2023001"/>
                  <a:pt x="-190338" y="1615153"/>
                  <a:pt x="44265" y="937101"/>
                </a:cubicBezTo>
                <a:cubicBezTo>
                  <a:pt x="256000" y="325142"/>
                  <a:pt x="914881" y="-306249"/>
                  <a:pt x="2037028" y="163412"/>
                </a:cubicBezTo>
                <a:cubicBezTo>
                  <a:pt x="3159175" y="633073"/>
                  <a:pt x="3974457" y="718127"/>
                  <a:pt x="3885932" y="1318277"/>
                </a:cubicBezTo>
                <a:cubicBezTo>
                  <a:pt x="4031702" y="1701854"/>
                  <a:pt x="4258752" y="1516471"/>
                  <a:pt x="4445162" y="1615568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739615" y="670018"/>
            <a:ext cx="61643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Các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bạn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ơi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,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có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cách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nào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để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trả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lời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đúng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và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đủ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,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không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bị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thiếu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sót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không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nhỉ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?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869003" y="3689471"/>
            <a:ext cx="29162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altLang="zh-CN" sz="2400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Chúng mình cùng làm bảng các số từ 1 đến 100 nhé</a:t>
            </a:r>
            <a:r>
              <a:rPr lang="vi-VN" altLang="zh-CN" sz="24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!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57" name="Flowchart: Punched Tape 3"/>
          <p:cNvSpPr/>
          <p:nvPr/>
        </p:nvSpPr>
        <p:spPr>
          <a:xfrm rot="11300968" flipH="1">
            <a:off x="5737307" y="1680543"/>
            <a:ext cx="5510212" cy="2447326"/>
          </a:xfrm>
          <a:custGeom>
            <a:avLst/>
            <a:gdLst>
              <a:gd name="connsiteX0" fmla="*/ 4477010 w 3924104"/>
              <a:gd name="connsiteY0" fmla="*/ 1453744 h 2141134"/>
              <a:gd name="connsiteX1" fmla="*/ 3716407 w 3924104"/>
              <a:gd name="connsiteY1" fmla="*/ 1549947 h 2141134"/>
              <a:gd name="connsiteX2" fmla="*/ 1734270 w 3924104"/>
              <a:gd name="connsiteY2" fmla="*/ 2133895 h 2141134"/>
              <a:gd name="connsiteX3" fmla="*/ 76113 w 3924104"/>
              <a:gd name="connsiteY3" fmla="*/ 775277 h 2141134"/>
              <a:gd name="connsiteX4" fmla="*/ 2068876 w 3924104"/>
              <a:gd name="connsiteY4" fmla="*/ 1588 h 2141134"/>
              <a:gd name="connsiteX5" fmla="*/ 3917780 w 3924104"/>
              <a:gd name="connsiteY5" fmla="*/ 1156453 h 2141134"/>
              <a:gd name="connsiteX6" fmla="*/ 4477010 w 3924104"/>
              <a:gd name="connsiteY6" fmla="*/ 1453744 h 2141134"/>
              <a:gd name="connsiteX0" fmla="*/ 4476120 w 4476120"/>
              <a:gd name="connsiteY0" fmla="*/ 1453759 h 2190570"/>
              <a:gd name="connsiteX1" fmla="*/ 3715517 w 4476120"/>
              <a:gd name="connsiteY1" fmla="*/ 1549962 h 2190570"/>
              <a:gd name="connsiteX2" fmla="*/ 1733380 w 4476120"/>
              <a:gd name="connsiteY2" fmla="*/ 2133910 h 2190570"/>
              <a:gd name="connsiteX3" fmla="*/ 75223 w 4476120"/>
              <a:gd name="connsiteY3" fmla="*/ 775292 h 2190570"/>
              <a:gd name="connsiteX4" fmla="*/ 2067986 w 4476120"/>
              <a:gd name="connsiteY4" fmla="*/ 1603 h 2190570"/>
              <a:gd name="connsiteX5" fmla="*/ 3916890 w 4476120"/>
              <a:gd name="connsiteY5" fmla="*/ 1156468 h 2190570"/>
              <a:gd name="connsiteX6" fmla="*/ 4476120 w 4476120"/>
              <a:gd name="connsiteY6" fmla="*/ 1453759 h 2190570"/>
              <a:gd name="connsiteX0" fmla="*/ 4445162 w 4445162"/>
              <a:gd name="connsiteY0" fmla="*/ 1454671 h 2191482"/>
              <a:gd name="connsiteX1" fmla="*/ 3684559 w 4445162"/>
              <a:gd name="connsiteY1" fmla="*/ 1550874 h 2191482"/>
              <a:gd name="connsiteX2" fmla="*/ 1702422 w 4445162"/>
              <a:gd name="connsiteY2" fmla="*/ 2134822 h 2191482"/>
              <a:gd name="connsiteX3" fmla="*/ 44265 w 4445162"/>
              <a:gd name="connsiteY3" fmla="*/ 776204 h 2191482"/>
              <a:gd name="connsiteX4" fmla="*/ 2037028 w 4445162"/>
              <a:gd name="connsiteY4" fmla="*/ 2515 h 2191482"/>
              <a:gd name="connsiteX5" fmla="*/ 3885932 w 4445162"/>
              <a:gd name="connsiteY5" fmla="*/ 1157380 h 2191482"/>
              <a:gd name="connsiteX6" fmla="*/ 4445162 w 4445162"/>
              <a:gd name="connsiteY6" fmla="*/ 1454671 h 2191482"/>
              <a:gd name="connsiteX0" fmla="*/ 4445162 w 4445162"/>
              <a:gd name="connsiteY0" fmla="*/ 1454671 h 2191482"/>
              <a:gd name="connsiteX1" fmla="*/ 3684559 w 4445162"/>
              <a:gd name="connsiteY1" fmla="*/ 1550874 h 2191482"/>
              <a:gd name="connsiteX2" fmla="*/ 1702422 w 4445162"/>
              <a:gd name="connsiteY2" fmla="*/ 2134822 h 2191482"/>
              <a:gd name="connsiteX3" fmla="*/ 44265 w 4445162"/>
              <a:gd name="connsiteY3" fmla="*/ 776204 h 2191482"/>
              <a:gd name="connsiteX4" fmla="*/ 2037028 w 4445162"/>
              <a:gd name="connsiteY4" fmla="*/ 2515 h 2191482"/>
              <a:gd name="connsiteX5" fmla="*/ 3885932 w 4445162"/>
              <a:gd name="connsiteY5" fmla="*/ 1157380 h 2191482"/>
              <a:gd name="connsiteX6" fmla="*/ 4445162 w 4445162"/>
              <a:gd name="connsiteY6" fmla="*/ 1454671 h 2191482"/>
              <a:gd name="connsiteX0" fmla="*/ 4445162 w 4445162"/>
              <a:gd name="connsiteY0" fmla="*/ 1454671 h 2191482"/>
              <a:gd name="connsiteX1" fmla="*/ 3684559 w 4445162"/>
              <a:gd name="connsiteY1" fmla="*/ 1550874 h 2191482"/>
              <a:gd name="connsiteX2" fmla="*/ 1702422 w 4445162"/>
              <a:gd name="connsiteY2" fmla="*/ 2134822 h 2191482"/>
              <a:gd name="connsiteX3" fmla="*/ 44265 w 4445162"/>
              <a:gd name="connsiteY3" fmla="*/ 776204 h 2191482"/>
              <a:gd name="connsiteX4" fmla="*/ 2037028 w 4445162"/>
              <a:gd name="connsiteY4" fmla="*/ 2515 h 2191482"/>
              <a:gd name="connsiteX5" fmla="*/ 3885932 w 4445162"/>
              <a:gd name="connsiteY5" fmla="*/ 1157380 h 2191482"/>
              <a:gd name="connsiteX6" fmla="*/ 4445162 w 4445162"/>
              <a:gd name="connsiteY6" fmla="*/ 1454671 h 2191482"/>
              <a:gd name="connsiteX0" fmla="*/ 4445162 w 4445162"/>
              <a:gd name="connsiteY0" fmla="*/ 1508607 h 2245418"/>
              <a:gd name="connsiteX1" fmla="*/ 3684559 w 4445162"/>
              <a:gd name="connsiteY1" fmla="*/ 1604810 h 2245418"/>
              <a:gd name="connsiteX2" fmla="*/ 1702422 w 4445162"/>
              <a:gd name="connsiteY2" fmla="*/ 2188758 h 2245418"/>
              <a:gd name="connsiteX3" fmla="*/ 44265 w 4445162"/>
              <a:gd name="connsiteY3" fmla="*/ 830140 h 2245418"/>
              <a:gd name="connsiteX4" fmla="*/ 2037028 w 4445162"/>
              <a:gd name="connsiteY4" fmla="*/ 56451 h 2245418"/>
              <a:gd name="connsiteX5" fmla="*/ 3885932 w 4445162"/>
              <a:gd name="connsiteY5" fmla="*/ 1211316 h 2245418"/>
              <a:gd name="connsiteX6" fmla="*/ 4445162 w 4445162"/>
              <a:gd name="connsiteY6" fmla="*/ 1508607 h 2245418"/>
              <a:gd name="connsiteX0" fmla="*/ 4445162 w 4445162"/>
              <a:gd name="connsiteY0" fmla="*/ 1454672 h 2191483"/>
              <a:gd name="connsiteX1" fmla="*/ 3684559 w 4445162"/>
              <a:gd name="connsiteY1" fmla="*/ 1550875 h 2191483"/>
              <a:gd name="connsiteX2" fmla="*/ 1702422 w 4445162"/>
              <a:gd name="connsiteY2" fmla="*/ 2134823 h 2191483"/>
              <a:gd name="connsiteX3" fmla="*/ 44265 w 4445162"/>
              <a:gd name="connsiteY3" fmla="*/ 776205 h 2191483"/>
              <a:gd name="connsiteX4" fmla="*/ 2037028 w 4445162"/>
              <a:gd name="connsiteY4" fmla="*/ 2516 h 2191483"/>
              <a:gd name="connsiteX5" fmla="*/ 3885932 w 4445162"/>
              <a:gd name="connsiteY5" fmla="*/ 1157381 h 2191483"/>
              <a:gd name="connsiteX6" fmla="*/ 4445162 w 4445162"/>
              <a:gd name="connsiteY6" fmla="*/ 1454672 h 2191483"/>
              <a:gd name="connsiteX0" fmla="*/ 4445162 w 4445162"/>
              <a:gd name="connsiteY0" fmla="*/ 1615568 h 2352379"/>
              <a:gd name="connsiteX1" fmla="*/ 3684559 w 4445162"/>
              <a:gd name="connsiteY1" fmla="*/ 1711771 h 2352379"/>
              <a:gd name="connsiteX2" fmla="*/ 1702422 w 4445162"/>
              <a:gd name="connsiteY2" fmla="*/ 2295719 h 2352379"/>
              <a:gd name="connsiteX3" fmla="*/ 44265 w 4445162"/>
              <a:gd name="connsiteY3" fmla="*/ 937101 h 2352379"/>
              <a:gd name="connsiteX4" fmla="*/ 2037028 w 4445162"/>
              <a:gd name="connsiteY4" fmla="*/ 163412 h 2352379"/>
              <a:gd name="connsiteX5" fmla="*/ 3885932 w 4445162"/>
              <a:gd name="connsiteY5" fmla="*/ 1318277 h 2352379"/>
              <a:gd name="connsiteX6" fmla="*/ 4445162 w 4445162"/>
              <a:gd name="connsiteY6" fmla="*/ 1615568 h 2352379"/>
              <a:gd name="connsiteX0" fmla="*/ 4445162 w 4445162"/>
              <a:gd name="connsiteY0" fmla="*/ 1615568 h 2352379"/>
              <a:gd name="connsiteX1" fmla="*/ 3684559 w 4445162"/>
              <a:gd name="connsiteY1" fmla="*/ 1711771 h 2352379"/>
              <a:gd name="connsiteX2" fmla="*/ 1702422 w 4445162"/>
              <a:gd name="connsiteY2" fmla="*/ 2295719 h 2352379"/>
              <a:gd name="connsiteX3" fmla="*/ 44265 w 4445162"/>
              <a:gd name="connsiteY3" fmla="*/ 937101 h 2352379"/>
              <a:gd name="connsiteX4" fmla="*/ 2037028 w 4445162"/>
              <a:gd name="connsiteY4" fmla="*/ 163412 h 2352379"/>
              <a:gd name="connsiteX5" fmla="*/ 3885932 w 4445162"/>
              <a:gd name="connsiteY5" fmla="*/ 1318277 h 2352379"/>
              <a:gd name="connsiteX6" fmla="*/ 4445162 w 4445162"/>
              <a:gd name="connsiteY6" fmla="*/ 1615568 h 2352379"/>
              <a:gd name="connsiteX0" fmla="*/ 4445162 w 4445162"/>
              <a:gd name="connsiteY0" fmla="*/ 1615568 h 2352379"/>
              <a:gd name="connsiteX1" fmla="*/ 3684559 w 4445162"/>
              <a:gd name="connsiteY1" fmla="*/ 1711771 h 2352379"/>
              <a:gd name="connsiteX2" fmla="*/ 1702422 w 4445162"/>
              <a:gd name="connsiteY2" fmla="*/ 2295719 h 2352379"/>
              <a:gd name="connsiteX3" fmla="*/ 44265 w 4445162"/>
              <a:gd name="connsiteY3" fmla="*/ 937101 h 2352379"/>
              <a:gd name="connsiteX4" fmla="*/ 2037028 w 4445162"/>
              <a:gd name="connsiteY4" fmla="*/ 163412 h 2352379"/>
              <a:gd name="connsiteX5" fmla="*/ 3885932 w 4445162"/>
              <a:gd name="connsiteY5" fmla="*/ 1318277 h 2352379"/>
              <a:gd name="connsiteX6" fmla="*/ 4445162 w 4445162"/>
              <a:gd name="connsiteY6" fmla="*/ 1615568 h 2352379"/>
              <a:gd name="connsiteX0" fmla="*/ 4445162 w 4445162"/>
              <a:gd name="connsiteY0" fmla="*/ 1615568 h 2352379"/>
              <a:gd name="connsiteX1" fmla="*/ 3684559 w 4445162"/>
              <a:gd name="connsiteY1" fmla="*/ 1711771 h 2352379"/>
              <a:gd name="connsiteX2" fmla="*/ 1702422 w 4445162"/>
              <a:gd name="connsiteY2" fmla="*/ 2295719 h 2352379"/>
              <a:gd name="connsiteX3" fmla="*/ 44265 w 4445162"/>
              <a:gd name="connsiteY3" fmla="*/ 937101 h 2352379"/>
              <a:gd name="connsiteX4" fmla="*/ 2037028 w 4445162"/>
              <a:gd name="connsiteY4" fmla="*/ 163412 h 2352379"/>
              <a:gd name="connsiteX5" fmla="*/ 3885932 w 4445162"/>
              <a:gd name="connsiteY5" fmla="*/ 1318277 h 2352379"/>
              <a:gd name="connsiteX6" fmla="*/ 4445162 w 4445162"/>
              <a:gd name="connsiteY6" fmla="*/ 1615568 h 2352379"/>
              <a:gd name="connsiteX0" fmla="*/ 4445162 w 4445162"/>
              <a:gd name="connsiteY0" fmla="*/ 1615568 h 2352379"/>
              <a:gd name="connsiteX1" fmla="*/ 3684559 w 4445162"/>
              <a:gd name="connsiteY1" fmla="*/ 1711771 h 2352379"/>
              <a:gd name="connsiteX2" fmla="*/ 1702422 w 4445162"/>
              <a:gd name="connsiteY2" fmla="*/ 2295719 h 2352379"/>
              <a:gd name="connsiteX3" fmla="*/ 44265 w 4445162"/>
              <a:gd name="connsiteY3" fmla="*/ 937101 h 2352379"/>
              <a:gd name="connsiteX4" fmla="*/ 2037028 w 4445162"/>
              <a:gd name="connsiteY4" fmla="*/ 163412 h 2352379"/>
              <a:gd name="connsiteX5" fmla="*/ 3885932 w 4445162"/>
              <a:gd name="connsiteY5" fmla="*/ 1318277 h 2352379"/>
              <a:gd name="connsiteX6" fmla="*/ 4445162 w 4445162"/>
              <a:gd name="connsiteY6" fmla="*/ 1615568 h 2352379"/>
              <a:gd name="connsiteX0" fmla="*/ 4445162 w 4445162"/>
              <a:gd name="connsiteY0" fmla="*/ 1615568 h 2352379"/>
              <a:gd name="connsiteX1" fmla="*/ 3684559 w 4445162"/>
              <a:gd name="connsiteY1" fmla="*/ 1711771 h 2352379"/>
              <a:gd name="connsiteX2" fmla="*/ 1702422 w 4445162"/>
              <a:gd name="connsiteY2" fmla="*/ 2295719 h 2352379"/>
              <a:gd name="connsiteX3" fmla="*/ 44265 w 4445162"/>
              <a:gd name="connsiteY3" fmla="*/ 937101 h 2352379"/>
              <a:gd name="connsiteX4" fmla="*/ 2037028 w 4445162"/>
              <a:gd name="connsiteY4" fmla="*/ 163412 h 2352379"/>
              <a:gd name="connsiteX5" fmla="*/ 3885932 w 4445162"/>
              <a:gd name="connsiteY5" fmla="*/ 1318277 h 2352379"/>
              <a:gd name="connsiteX6" fmla="*/ 4445162 w 4445162"/>
              <a:gd name="connsiteY6" fmla="*/ 1615568 h 2352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5162" h="2352379">
                <a:moveTo>
                  <a:pt x="4445162" y="1615568"/>
                </a:moveTo>
                <a:cubicBezTo>
                  <a:pt x="4191628" y="1647636"/>
                  <a:pt x="4110813" y="1852423"/>
                  <a:pt x="3684559" y="1711771"/>
                </a:cubicBezTo>
                <a:cubicBezTo>
                  <a:pt x="3314842" y="2114593"/>
                  <a:pt x="2583462" y="2500420"/>
                  <a:pt x="1702422" y="2295719"/>
                </a:cubicBezTo>
                <a:cubicBezTo>
                  <a:pt x="528635" y="2023001"/>
                  <a:pt x="-190338" y="1615153"/>
                  <a:pt x="44265" y="937101"/>
                </a:cubicBezTo>
                <a:cubicBezTo>
                  <a:pt x="256000" y="325142"/>
                  <a:pt x="914881" y="-306249"/>
                  <a:pt x="2037028" y="163412"/>
                </a:cubicBezTo>
                <a:cubicBezTo>
                  <a:pt x="3159175" y="633073"/>
                  <a:pt x="3974457" y="718127"/>
                  <a:pt x="3885932" y="1318277"/>
                </a:cubicBezTo>
                <a:cubicBezTo>
                  <a:pt x="4031702" y="1701854"/>
                  <a:pt x="4258752" y="1516471"/>
                  <a:pt x="4445162" y="1615568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371377" y="2097993"/>
            <a:ext cx="36186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vi-VN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Bảng các số từ 1 đến 100 sẽ giúp bạn trả lời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vi-VN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được câu hỏi đó và biết thêm nhiều điều thú vị</a:t>
            </a:r>
          </a:p>
        </p:txBody>
      </p:sp>
      <p:pic>
        <p:nvPicPr>
          <p:cNvPr id="58" name="Picture 57"/>
          <p:cNvPicPr>
            <a:picLocks noChangeAspect="1"/>
          </p:cNvPicPr>
          <p:nvPr/>
        </p:nvPicPr>
        <p:blipFill rotWithShape="1"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11" t="19538" r="17199"/>
          <a:stretch/>
        </p:blipFill>
        <p:spPr>
          <a:xfrm flipH="1">
            <a:off x="1849204" y="506515"/>
            <a:ext cx="1890412" cy="3182956"/>
          </a:xfrm>
          <a:prstGeom prst="rect">
            <a:avLst/>
          </a:prstGeom>
        </p:spPr>
      </p:pic>
      <p:pic>
        <p:nvPicPr>
          <p:cNvPr id="13" name="10-1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854324" y="1588020"/>
            <a:ext cx="609600" cy="609600"/>
          </a:xfrm>
          <a:prstGeom prst="rect">
            <a:avLst/>
          </a:prstGeom>
        </p:spPr>
      </p:pic>
      <p:pic>
        <p:nvPicPr>
          <p:cNvPr id="26" name="10-1-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963535" y="4431796"/>
            <a:ext cx="609600" cy="609600"/>
          </a:xfrm>
          <a:prstGeom prst="rect">
            <a:avLst/>
          </a:prstGeom>
        </p:spPr>
      </p:pic>
      <p:pic>
        <p:nvPicPr>
          <p:cNvPr id="27" name="10-1-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381137" y="2904207"/>
            <a:ext cx="609600" cy="6096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CE425AD-7226-2EBD-B14F-072A66FE6D9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9208" y="4217580"/>
            <a:ext cx="1905675" cy="2479988"/>
          </a:xfrm>
          <a:prstGeom prst="rect">
            <a:avLst/>
          </a:prstGeom>
        </p:spPr>
      </p:pic>
      <p:sp>
        <p:nvSpPr>
          <p:cNvPr id="3" name="Rectangle: Top Corners Snipped 2">
            <a:extLst>
              <a:ext uri="{FF2B5EF4-FFF2-40B4-BE49-F238E27FC236}">
                <a16:creationId xmlns:a16="http://schemas.microsoft.com/office/drawing/2014/main" id="{050A89A4-F459-0567-7B0C-D3F35AB61D5A}"/>
              </a:ext>
            </a:extLst>
          </p:cNvPr>
          <p:cNvSpPr/>
          <p:nvPr/>
        </p:nvSpPr>
        <p:spPr>
          <a:xfrm>
            <a:off x="4600107" y="4401462"/>
            <a:ext cx="4641865" cy="2296106"/>
          </a:xfrm>
          <a:prstGeom prst="snip2Same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0D007F-0E30-A8B6-3C9A-E4DA80E6E8EF}"/>
              </a:ext>
            </a:extLst>
          </p:cNvPr>
          <p:cNvSpPr txBox="1"/>
          <p:nvPr/>
        </p:nvSpPr>
        <p:spPr>
          <a:xfrm>
            <a:off x="4847183" y="4208407"/>
            <a:ext cx="5953495" cy="261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4140" indent="-104140" algn="just">
              <a:lnSpc>
                <a:spcPct val="120000"/>
              </a:lnSpc>
              <a:spcAft>
                <a:spcPts val="1000"/>
              </a:spcAft>
            </a:pP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Bảng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các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số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từ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1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đến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100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đảm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bảo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các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yêu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cầu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sau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:</a:t>
            </a:r>
          </a:p>
          <a:p>
            <a:pPr marL="104140" indent="-104140" algn="just">
              <a:lnSpc>
                <a:spcPct val="120000"/>
              </a:lnSpc>
              <a:spcAft>
                <a:spcPts val="1000"/>
              </a:spcAft>
            </a:pP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+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Viết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đúng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vị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trí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các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số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từ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1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đến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100.</a:t>
            </a:r>
          </a:p>
          <a:p>
            <a:pPr marL="104140" indent="-104140" algn="just">
              <a:lnSpc>
                <a:spcPct val="120000"/>
              </a:lnSpc>
              <a:spcAft>
                <a:spcPts val="1000"/>
              </a:spcAft>
            </a:pP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+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Trang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trí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sáng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tạo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đẹp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mắt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+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Viết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đánh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dấu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và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xoá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được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.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1805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456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5592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3792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0" grpId="0" animBg="1"/>
      <p:bldP spid="52" grpId="0" animBg="1"/>
      <p:bldP spid="54" grpId="0"/>
      <p:bldP spid="55" grpId="0"/>
      <p:bldP spid="57" grpId="0" animBg="1"/>
      <p:bldP spid="53" grpId="0"/>
      <p:bldP spid="3" grpId="0" animBg="1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2065469" y="1925619"/>
            <a:ext cx="75626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6000" b="1" dirty="0">
                <a:solidFill>
                  <a:srgbClr val="00B0F0"/>
                </a:solidFill>
                <a:latin typeface="Pangolin" panose="00000500000000000000" pitchFamily="2" charset="0"/>
                <a:ea typeface="Roboto" panose="02000000000000000000" pitchFamily="2" charset="0"/>
              </a:rPr>
              <a:t>PHIẾU HỌC TẬP SỐ 1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Pangolin" panose="000005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2305325" cy="1592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5171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1923948" cy="132904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3111" y="1420360"/>
            <a:ext cx="7786688" cy="505721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61114" y="1483153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s-ES" altLang="zh-CN" sz="2400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01141" y="1988360"/>
            <a:ext cx="598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s-ES" altLang="zh-CN" sz="2400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13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950026" y="2450025"/>
            <a:ext cx="598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s-ES" altLang="zh-CN" sz="2400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22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939142" y="3948966"/>
            <a:ext cx="598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s-ES" altLang="zh-CN" sz="2400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52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177141" y="4917795"/>
            <a:ext cx="598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s-ES" altLang="zh-CN" sz="2400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71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701141" y="4456130"/>
            <a:ext cx="598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s-ES" altLang="zh-CN" sz="2400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63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239766" y="3959713"/>
            <a:ext cx="598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s-ES" altLang="zh-CN" sz="2400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55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217997" y="2999414"/>
            <a:ext cx="598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s-ES" altLang="zh-CN" sz="2400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35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050953" y="3012131"/>
            <a:ext cx="598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s-ES" altLang="zh-CN" sz="2400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36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765470" y="1988359"/>
            <a:ext cx="598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s-ES" altLang="zh-CN" sz="2400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17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138556" y="1980621"/>
            <a:ext cx="598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s-ES" altLang="zh-CN" sz="2400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20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360227" y="3494315"/>
            <a:ext cx="549728" cy="468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s-ES" altLang="zh-CN" sz="2400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49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108620" y="3948965"/>
            <a:ext cx="598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s-ES" altLang="zh-CN" sz="2400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60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108620" y="4953307"/>
            <a:ext cx="598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s-ES" altLang="zh-CN" sz="2400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80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013368" y="5957649"/>
            <a:ext cx="8001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s-ES" altLang="zh-CN" sz="2400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100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561997" y="4433510"/>
            <a:ext cx="598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s-ES" altLang="zh-CN" sz="2400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68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18294" y="5414972"/>
            <a:ext cx="598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s-ES" altLang="zh-CN" sz="2400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86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472523" y="5939632"/>
            <a:ext cx="598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s-ES" altLang="zh-CN" sz="2400">
                <a:solidFill>
                  <a:srgbClr val="FFFF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94</a:t>
            </a:r>
          </a:p>
        </p:txBody>
      </p:sp>
      <p:sp>
        <p:nvSpPr>
          <p:cNvPr id="33" name="Rectangle 32"/>
          <p:cNvSpPr/>
          <p:nvPr/>
        </p:nvSpPr>
        <p:spPr>
          <a:xfrm>
            <a:off x="2904129" y="2484818"/>
            <a:ext cx="665878" cy="448386"/>
          </a:xfrm>
          <a:prstGeom prst="rect">
            <a:avLst/>
          </a:prstGeom>
          <a:solidFill>
            <a:srgbClr val="F287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Roboto" panose="02000000000000000000" pitchFamily="2" charset="0"/>
                <a:ea typeface="Roboto" panose="02000000000000000000" pitchFamily="2" charset="0"/>
              </a:rPr>
              <a:t>?</a:t>
            </a:r>
          </a:p>
        </p:txBody>
      </p:sp>
      <p:sp>
        <p:nvSpPr>
          <p:cNvPr id="34" name="Rectangle 33"/>
          <p:cNvSpPr/>
          <p:nvPr/>
        </p:nvSpPr>
        <p:spPr>
          <a:xfrm>
            <a:off x="2935931" y="3965212"/>
            <a:ext cx="665878" cy="448386"/>
          </a:xfrm>
          <a:prstGeom prst="rect">
            <a:avLst/>
          </a:prstGeom>
          <a:solidFill>
            <a:srgbClr val="F287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Roboto" panose="02000000000000000000" pitchFamily="2" charset="0"/>
                <a:ea typeface="Roboto" panose="02000000000000000000" pitchFamily="2" charset="0"/>
              </a:rPr>
              <a:t>?</a:t>
            </a:r>
          </a:p>
        </p:txBody>
      </p:sp>
      <p:sp>
        <p:nvSpPr>
          <p:cNvPr id="35" name="Rectangle 34"/>
          <p:cNvSpPr/>
          <p:nvPr/>
        </p:nvSpPr>
        <p:spPr>
          <a:xfrm>
            <a:off x="4472523" y="1475166"/>
            <a:ext cx="665878" cy="448386"/>
          </a:xfrm>
          <a:prstGeom prst="rect">
            <a:avLst/>
          </a:prstGeom>
          <a:solidFill>
            <a:srgbClr val="F287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Roboto" panose="02000000000000000000" pitchFamily="2" charset="0"/>
                <a:ea typeface="Roboto" panose="02000000000000000000" pitchFamily="2" charset="0"/>
              </a:rPr>
              <a:t>?</a:t>
            </a:r>
          </a:p>
        </p:txBody>
      </p:sp>
      <p:sp>
        <p:nvSpPr>
          <p:cNvPr id="36" name="Rectangle 35"/>
          <p:cNvSpPr/>
          <p:nvPr/>
        </p:nvSpPr>
        <p:spPr>
          <a:xfrm>
            <a:off x="4438941" y="5949662"/>
            <a:ext cx="665878" cy="448386"/>
          </a:xfrm>
          <a:prstGeom prst="rect">
            <a:avLst/>
          </a:prstGeom>
          <a:solidFill>
            <a:srgbClr val="F287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Roboto" panose="02000000000000000000" pitchFamily="2" charset="0"/>
                <a:ea typeface="Roboto" panose="02000000000000000000" pitchFamily="2" charset="0"/>
              </a:rPr>
              <a:t>?</a:t>
            </a:r>
          </a:p>
        </p:txBody>
      </p:sp>
      <p:sp>
        <p:nvSpPr>
          <p:cNvPr id="37" name="Rectangle 36"/>
          <p:cNvSpPr/>
          <p:nvPr/>
        </p:nvSpPr>
        <p:spPr>
          <a:xfrm>
            <a:off x="6017371" y="5442464"/>
            <a:ext cx="665878" cy="448386"/>
          </a:xfrm>
          <a:prstGeom prst="rect">
            <a:avLst/>
          </a:prstGeom>
          <a:solidFill>
            <a:srgbClr val="F287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Roboto" panose="02000000000000000000" pitchFamily="2" charset="0"/>
                <a:ea typeface="Roboto" panose="02000000000000000000" pitchFamily="2" charset="0"/>
              </a:rPr>
              <a:t>?</a:t>
            </a:r>
          </a:p>
        </p:txBody>
      </p:sp>
      <p:sp>
        <p:nvSpPr>
          <p:cNvPr id="38" name="Rectangle 37"/>
          <p:cNvSpPr/>
          <p:nvPr/>
        </p:nvSpPr>
        <p:spPr>
          <a:xfrm>
            <a:off x="5997788" y="2987433"/>
            <a:ext cx="665878" cy="448386"/>
          </a:xfrm>
          <a:prstGeom prst="rect">
            <a:avLst/>
          </a:prstGeom>
          <a:solidFill>
            <a:srgbClr val="F287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Roboto" panose="02000000000000000000" pitchFamily="2" charset="0"/>
                <a:ea typeface="Roboto" panose="02000000000000000000" pitchFamily="2" charset="0"/>
              </a:rPr>
              <a:t>?</a:t>
            </a:r>
          </a:p>
        </p:txBody>
      </p:sp>
      <p:sp>
        <p:nvSpPr>
          <p:cNvPr id="39" name="Rectangle 38"/>
          <p:cNvSpPr/>
          <p:nvPr/>
        </p:nvSpPr>
        <p:spPr>
          <a:xfrm>
            <a:off x="7529757" y="4474428"/>
            <a:ext cx="665878" cy="448386"/>
          </a:xfrm>
          <a:prstGeom prst="rect">
            <a:avLst/>
          </a:prstGeom>
          <a:solidFill>
            <a:srgbClr val="F287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Roboto" panose="02000000000000000000" pitchFamily="2" charset="0"/>
                <a:ea typeface="Roboto" panose="02000000000000000000" pitchFamily="2" charset="0"/>
              </a:rPr>
              <a:t>?</a:t>
            </a:r>
          </a:p>
        </p:txBody>
      </p:sp>
      <p:sp>
        <p:nvSpPr>
          <p:cNvPr id="40" name="Rectangle 39"/>
          <p:cNvSpPr/>
          <p:nvPr/>
        </p:nvSpPr>
        <p:spPr>
          <a:xfrm>
            <a:off x="9046028" y="1967091"/>
            <a:ext cx="665878" cy="448386"/>
          </a:xfrm>
          <a:prstGeom prst="rect">
            <a:avLst/>
          </a:prstGeom>
          <a:solidFill>
            <a:srgbClr val="F287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Roboto" panose="02000000000000000000" pitchFamily="2" charset="0"/>
                <a:ea typeface="Roboto" panose="02000000000000000000" pitchFamily="2" charset="0"/>
              </a:rPr>
              <a:t>?</a:t>
            </a:r>
          </a:p>
        </p:txBody>
      </p:sp>
      <p:sp>
        <p:nvSpPr>
          <p:cNvPr id="41" name="Rectangle 40"/>
          <p:cNvSpPr/>
          <p:nvPr/>
        </p:nvSpPr>
        <p:spPr>
          <a:xfrm>
            <a:off x="9071393" y="3975774"/>
            <a:ext cx="665878" cy="448386"/>
          </a:xfrm>
          <a:prstGeom prst="rect">
            <a:avLst/>
          </a:prstGeom>
          <a:solidFill>
            <a:srgbClr val="F287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Roboto" panose="02000000000000000000" pitchFamily="2" charset="0"/>
                <a:ea typeface="Roboto" panose="02000000000000000000" pitchFamily="2" charset="0"/>
              </a:rPr>
              <a:t>?</a:t>
            </a:r>
          </a:p>
        </p:txBody>
      </p:sp>
      <p:sp>
        <p:nvSpPr>
          <p:cNvPr id="42" name="Rectangle 41"/>
          <p:cNvSpPr/>
          <p:nvPr/>
        </p:nvSpPr>
        <p:spPr>
          <a:xfrm>
            <a:off x="9071393" y="4953181"/>
            <a:ext cx="665878" cy="448386"/>
          </a:xfrm>
          <a:prstGeom prst="rect">
            <a:avLst/>
          </a:prstGeom>
          <a:solidFill>
            <a:srgbClr val="F287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Roboto" panose="02000000000000000000" pitchFamily="2" charset="0"/>
                <a:ea typeface="Roboto" panose="02000000000000000000" pitchFamily="2" charset="0"/>
              </a:rPr>
              <a:t>?</a:t>
            </a:r>
          </a:p>
        </p:txBody>
      </p:sp>
      <p:sp>
        <p:nvSpPr>
          <p:cNvPr id="43" name="Rectangle 42"/>
          <p:cNvSpPr/>
          <p:nvPr/>
        </p:nvSpPr>
        <p:spPr>
          <a:xfrm>
            <a:off x="9041457" y="5963189"/>
            <a:ext cx="665878" cy="448386"/>
          </a:xfrm>
          <a:prstGeom prst="rect">
            <a:avLst/>
          </a:prstGeom>
          <a:solidFill>
            <a:srgbClr val="F287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Roboto" panose="02000000000000000000" pitchFamily="2" charset="0"/>
                <a:ea typeface="Roboto" panose="02000000000000000000" pitchFamily="2" charset="0"/>
              </a:rPr>
              <a:t>?</a:t>
            </a:r>
          </a:p>
        </p:txBody>
      </p:sp>
      <p:sp>
        <p:nvSpPr>
          <p:cNvPr id="44" name="Rectangle 43"/>
          <p:cNvSpPr/>
          <p:nvPr/>
        </p:nvSpPr>
        <p:spPr>
          <a:xfrm>
            <a:off x="8267113" y="3459406"/>
            <a:ext cx="665878" cy="448386"/>
          </a:xfrm>
          <a:prstGeom prst="rect">
            <a:avLst/>
          </a:prstGeom>
          <a:solidFill>
            <a:srgbClr val="F5AD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Roboto" panose="02000000000000000000" pitchFamily="2" charset="0"/>
                <a:ea typeface="Roboto" panose="02000000000000000000" pitchFamily="2" charset="0"/>
              </a:rPr>
              <a:t>?</a:t>
            </a:r>
          </a:p>
        </p:txBody>
      </p:sp>
      <p:sp>
        <p:nvSpPr>
          <p:cNvPr id="45" name="Rectangle 44"/>
          <p:cNvSpPr/>
          <p:nvPr/>
        </p:nvSpPr>
        <p:spPr>
          <a:xfrm>
            <a:off x="6801468" y="1977724"/>
            <a:ext cx="665878" cy="448386"/>
          </a:xfrm>
          <a:prstGeom prst="rect">
            <a:avLst/>
          </a:prstGeom>
          <a:solidFill>
            <a:srgbClr val="F5AD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Roboto" panose="02000000000000000000" pitchFamily="2" charset="0"/>
                <a:ea typeface="Roboto" panose="02000000000000000000" pitchFamily="2" charset="0"/>
              </a:rPr>
              <a:t>?</a:t>
            </a:r>
          </a:p>
        </p:txBody>
      </p:sp>
      <p:sp>
        <p:nvSpPr>
          <p:cNvPr id="46" name="Rectangle 45"/>
          <p:cNvSpPr/>
          <p:nvPr/>
        </p:nvSpPr>
        <p:spPr>
          <a:xfrm>
            <a:off x="5217997" y="2999414"/>
            <a:ext cx="665878" cy="448386"/>
          </a:xfrm>
          <a:prstGeom prst="rect">
            <a:avLst/>
          </a:prstGeom>
          <a:solidFill>
            <a:srgbClr val="F5AD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Roboto" panose="02000000000000000000" pitchFamily="2" charset="0"/>
                <a:ea typeface="Roboto" panose="02000000000000000000" pitchFamily="2" charset="0"/>
              </a:rPr>
              <a:t>?</a:t>
            </a:r>
          </a:p>
        </p:txBody>
      </p:sp>
      <p:sp>
        <p:nvSpPr>
          <p:cNvPr id="47" name="Rectangle 46"/>
          <p:cNvSpPr/>
          <p:nvPr/>
        </p:nvSpPr>
        <p:spPr>
          <a:xfrm>
            <a:off x="5250981" y="3975774"/>
            <a:ext cx="665878" cy="448386"/>
          </a:xfrm>
          <a:prstGeom prst="rect">
            <a:avLst/>
          </a:prstGeom>
          <a:solidFill>
            <a:srgbClr val="F5AD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Roboto" panose="02000000000000000000" pitchFamily="2" charset="0"/>
                <a:ea typeface="Roboto" panose="02000000000000000000" pitchFamily="2" charset="0"/>
              </a:rPr>
              <a:t>?</a:t>
            </a:r>
          </a:p>
        </p:txBody>
      </p:sp>
      <p:sp>
        <p:nvSpPr>
          <p:cNvPr id="48" name="Rectangle 47"/>
          <p:cNvSpPr/>
          <p:nvPr/>
        </p:nvSpPr>
        <p:spPr>
          <a:xfrm>
            <a:off x="3701141" y="4456130"/>
            <a:ext cx="665878" cy="448386"/>
          </a:xfrm>
          <a:prstGeom prst="rect">
            <a:avLst/>
          </a:prstGeom>
          <a:solidFill>
            <a:srgbClr val="F5AD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Roboto" panose="02000000000000000000" pitchFamily="2" charset="0"/>
                <a:ea typeface="Roboto" panose="02000000000000000000" pitchFamily="2" charset="0"/>
              </a:rPr>
              <a:t>?</a:t>
            </a:r>
          </a:p>
        </p:txBody>
      </p:sp>
      <p:sp>
        <p:nvSpPr>
          <p:cNvPr id="49" name="Rectangle 48"/>
          <p:cNvSpPr/>
          <p:nvPr/>
        </p:nvSpPr>
        <p:spPr>
          <a:xfrm>
            <a:off x="3692925" y="1975081"/>
            <a:ext cx="665878" cy="448386"/>
          </a:xfrm>
          <a:prstGeom prst="rect">
            <a:avLst/>
          </a:prstGeom>
          <a:solidFill>
            <a:srgbClr val="F5AD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Roboto" panose="02000000000000000000" pitchFamily="2" charset="0"/>
                <a:ea typeface="Roboto" panose="02000000000000000000" pitchFamily="2" charset="0"/>
              </a:rPr>
              <a:t>?</a:t>
            </a:r>
          </a:p>
        </p:txBody>
      </p:sp>
      <p:sp>
        <p:nvSpPr>
          <p:cNvPr id="50" name="Rectangle 49"/>
          <p:cNvSpPr/>
          <p:nvPr/>
        </p:nvSpPr>
        <p:spPr>
          <a:xfrm>
            <a:off x="2109978" y="4953149"/>
            <a:ext cx="665878" cy="448386"/>
          </a:xfrm>
          <a:prstGeom prst="rect">
            <a:avLst/>
          </a:prstGeom>
          <a:solidFill>
            <a:srgbClr val="F5AD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latin typeface="Roboto" panose="02000000000000000000" pitchFamily="2" charset="0"/>
                <a:ea typeface="Roboto" panose="02000000000000000000" pitchFamily="2" charset="0"/>
              </a:rPr>
              <a:t>?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3237068" y="849699"/>
            <a:ext cx="60685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</a:t>
            </a:r>
            <a:r>
              <a:rPr lang="vi-VN" altLang="zh-C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ìm các số còn thiếu trong bảng dưới đây</a:t>
            </a:r>
            <a:endParaRPr kumimoji="0" lang="en-US" altLang="zh-CN" sz="24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356211" y="226947"/>
            <a:ext cx="59228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altLang="zh-CN" sz="3200" b="1">
                <a:solidFill>
                  <a:srgbClr val="00206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BẢNG CÁC SỐ TỪ 1 ĐẾN 100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938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/>
      <p:bldP spid="5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771312" y="646549"/>
            <a:ext cx="59228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altLang="zh-CN" sz="3200" b="1">
                <a:solidFill>
                  <a:srgbClr val="00206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BẢNG CÁC SỐ TỪ 1 ĐẾN 100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923948" cy="132904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580" y="1594934"/>
            <a:ext cx="6608128" cy="5062148"/>
          </a:xfrm>
          <a:prstGeom prst="rect">
            <a:avLst/>
          </a:prstGeom>
        </p:spPr>
      </p:pic>
      <p:sp>
        <p:nvSpPr>
          <p:cNvPr id="51" name="TextBox 50"/>
          <p:cNvSpPr txBox="1"/>
          <p:nvPr/>
        </p:nvSpPr>
        <p:spPr>
          <a:xfrm>
            <a:off x="7464327" y="1978757"/>
            <a:ext cx="35064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s-ES" altLang="zh-CN" sz="240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Em hãy nhận xét các số theo từng hàng?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+mn-cs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464327" y="3536974"/>
            <a:ext cx="35722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s-ES" altLang="zh-CN" sz="240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Các số trong một hàng có hàng chục bằng nhau, hàng đơn vị tăng dần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90580" y="1641345"/>
            <a:ext cx="5912508" cy="442635"/>
          </a:xfrm>
          <a:prstGeom prst="rect">
            <a:avLst/>
          </a:prstGeom>
          <a:noFill/>
          <a:ln w="635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7398532" y="4959026"/>
            <a:ext cx="35722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s-ES" altLang="zh-CN" sz="240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Các số cuối cùng trong một hàng là các số tròn chục</a:t>
            </a:r>
          </a:p>
        </p:txBody>
      </p:sp>
      <p:sp>
        <p:nvSpPr>
          <p:cNvPr id="55" name="Rectangle 54"/>
          <p:cNvSpPr/>
          <p:nvPr/>
        </p:nvSpPr>
        <p:spPr>
          <a:xfrm rot="16200000">
            <a:off x="3926039" y="3816309"/>
            <a:ext cx="5062148" cy="619397"/>
          </a:xfrm>
          <a:prstGeom prst="rect">
            <a:avLst/>
          </a:prstGeom>
          <a:noFill/>
          <a:ln w="635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600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2.22222E-6 L -0.00182 0.66018 " pathEditMode="relative" rAng="0" ptsTypes="AA">
                                      <p:cBhvr>
                                        <p:cTn id="21" dur="1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330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6" presetClass="emph" presetSubtype="0" repeatCount="3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3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100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1" grpId="0"/>
      <p:bldP spid="52" grpId="0"/>
      <p:bldP spid="5" grpId="0" animBg="1"/>
      <p:bldP spid="5" grpId="1" animBg="1"/>
      <p:bldP spid="5" grpId="2" animBg="1"/>
      <p:bldP spid="53" grpId="0"/>
      <p:bldP spid="55" grpId="0" animBg="1"/>
      <p:bldP spid="55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771312" y="646549"/>
            <a:ext cx="84269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altLang="zh-CN" sz="4000" b="1" dirty="0">
                <a:solidFill>
                  <a:srgbClr val="002060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BẢNG CÁC SỐ TỪ 1 ĐẾN 100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923948" cy="132904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2536" y="1641345"/>
            <a:ext cx="6608128" cy="5062148"/>
          </a:xfrm>
          <a:prstGeom prst="rect">
            <a:avLst/>
          </a:prstGeom>
        </p:spPr>
      </p:pic>
      <p:sp>
        <p:nvSpPr>
          <p:cNvPr id="51" name="TextBox 50"/>
          <p:cNvSpPr txBox="1"/>
          <p:nvPr/>
        </p:nvSpPr>
        <p:spPr>
          <a:xfrm>
            <a:off x="850876" y="2349871"/>
            <a:ext cx="35064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s-E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Em</a:t>
            </a:r>
            <a:r>
              <a:rPr lang="es-E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s-E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hãy</a:t>
            </a:r>
            <a:r>
              <a:rPr lang="es-E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s-E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nhận</a:t>
            </a:r>
            <a:r>
              <a:rPr lang="es-E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s-E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xét</a:t>
            </a:r>
            <a:r>
              <a:rPr lang="es-E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s-E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các</a:t>
            </a:r>
            <a:r>
              <a:rPr lang="es-E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s-E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số</a:t>
            </a:r>
            <a:r>
              <a:rPr lang="es-E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s-E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theo</a:t>
            </a:r>
            <a:r>
              <a:rPr lang="es-E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s-E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từng</a:t>
            </a:r>
            <a:r>
              <a:rPr lang="es-E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s-E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cột</a:t>
            </a:r>
            <a:r>
              <a:rPr lang="es-E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?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85081" y="3937424"/>
            <a:ext cx="35722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s-E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Các</a:t>
            </a:r>
            <a:r>
              <a:rPr lang="es-E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s-E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số</a:t>
            </a:r>
            <a:r>
              <a:rPr lang="es-E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s-E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trong</a:t>
            </a:r>
            <a:r>
              <a:rPr lang="es-E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s-E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một</a:t>
            </a:r>
            <a:r>
              <a:rPr lang="es-E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s-E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cột</a:t>
            </a:r>
            <a:r>
              <a:rPr lang="es-E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s-E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có</a:t>
            </a:r>
            <a:r>
              <a:rPr lang="es-E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s-E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hàng</a:t>
            </a:r>
            <a:r>
              <a:rPr lang="es-E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s-E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chục</a:t>
            </a:r>
            <a:r>
              <a:rPr lang="es-E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s-E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tăng</a:t>
            </a:r>
            <a:r>
              <a:rPr lang="es-E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s-E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dần</a:t>
            </a:r>
            <a:r>
              <a:rPr lang="es-E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, </a:t>
            </a:r>
            <a:r>
              <a:rPr lang="es-E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hàng</a:t>
            </a:r>
            <a:r>
              <a:rPr lang="es-E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s-E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đơn</a:t>
            </a:r>
            <a:r>
              <a:rPr lang="es-E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s-E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vị</a:t>
            </a:r>
            <a:r>
              <a:rPr lang="es-E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s-E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bằng</a:t>
            </a:r>
            <a:r>
              <a:rPr lang="es-E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s-E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nhau</a:t>
            </a:r>
            <a:endParaRPr lang="es-E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 rot="16200000" flipH="1">
            <a:off x="3157944" y="3885939"/>
            <a:ext cx="5062146" cy="572962"/>
          </a:xfrm>
          <a:prstGeom prst="rect">
            <a:avLst/>
          </a:prstGeom>
          <a:noFill/>
          <a:ln w="635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785081" y="5235472"/>
            <a:ext cx="35722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es-E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Cột</a:t>
            </a:r>
            <a:r>
              <a:rPr lang="es-E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s-E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cuối</a:t>
            </a:r>
            <a:r>
              <a:rPr lang="es-E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s-E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cùng</a:t>
            </a:r>
            <a:r>
              <a:rPr lang="es-E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s-E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là</a:t>
            </a:r>
            <a:r>
              <a:rPr lang="es-E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s-E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các</a:t>
            </a:r>
            <a:r>
              <a:rPr lang="es-E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s-E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số</a:t>
            </a:r>
            <a:r>
              <a:rPr lang="es-E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s-E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tròn</a:t>
            </a:r>
            <a:r>
              <a:rPr lang="es-E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s-E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chục</a:t>
            </a:r>
            <a:endParaRPr lang="es-E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 rot="16200000">
            <a:off x="9050935" y="3862721"/>
            <a:ext cx="5062148" cy="619397"/>
          </a:xfrm>
          <a:prstGeom prst="rect">
            <a:avLst/>
          </a:prstGeom>
          <a:noFill/>
          <a:ln w="635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744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73 -3.33333E-6 L 0.48593 0.00093 " pathEditMode="relative" rAng="0" ptsTypes="AA">
                                      <p:cBhvr>
                                        <p:cTn id="21" dur="1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54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6" presetClass="emph" presetSubtype="0" repeatCount="3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10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1" grpId="0"/>
      <p:bldP spid="52" grpId="0"/>
      <p:bldP spid="5" grpId="0" animBg="1"/>
      <p:bldP spid="5" grpId="1" animBg="1"/>
      <p:bldP spid="5" grpId="2" animBg="1"/>
      <p:bldP spid="5" grpId="3" animBg="1"/>
      <p:bldP spid="8" grpId="0"/>
      <p:bldP spid="10" grpId="0" animBg="1"/>
      <p:bldP spid="10" grpId="1" animBg="1"/>
    </p:bldLst>
  </p:timing>
</p:sld>
</file>

<file path=ppt/theme/theme1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8575">
          <a:solidFill>
            <a:srgbClr val="00B05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3535</TotalTime>
  <Words>1698</Words>
  <Application>Microsoft Office PowerPoint</Application>
  <PresentationFormat>Widescreen</PresentationFormat>
  <Paragraphs>229</Paragraphs>
  <Slides>32</Slides>
  <Notes>27</Notes>
  <HiddenSlides>0</HiddenSlides>
  <MMClips>3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32</vt:i4>
      </vt:variant>
    </vt:vector>
  </HeadingPairs>
  <TitlesOfParts>
    <vt:vector size="48" baseType="lpstr">
      <vt:lpstr>Century Gothic</vt:lpstr>
      <vt:lpstr>Roboto Black</vt:lpstr>
      <vt:lpstr>Lucida Bright</vt:lpstr>
      <vt:lpstr>Stencil</vt:lpstr>
      <vt:lpstr>Calibri Light</vt:lpstr>
      <vt:lpstr>Calibri</vt:lpstr>
      <vt:lpstr>Wingdings</vt:lpstr>
      <vt:lpstr>Pangolin</vt:lpstr>
      <vt:lpstr>Wingdings 3</vt:lpstr>
      <vt:lpstr>Arial</vt:lpstr>
      <vt:lpstr>Blackoak Std</vt:lpstr>
      <vt:lpstr>Times New Roman</vt:lpstr>
      <vt:lpstr>SegoeuiPc</vt:lpstr>
      <vt:lpstr>Roboto</vt:lpstr>
      <vt:lpstr>3_Office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CÁC EM TẠM BIỆT THẦY CÔ  KÍNH CHÚC THẦY CÔ NHIỀU SỨC KHỎE   GV: NGUYỄN THỊ KIM HUỆ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214</cp:revision>
  <dcterms:created xsi:type="dcterms:W3CDTF">2023-04-01T23:44:56Z</dcterms:created>
  <dcterms:modified xsi:type="dcterms:W3CDTF">2025-05-14T09:31:59Z</dcterms:modified>
</cp:coreProperties>
</file>